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2" r:id="rId2"/>
    <p:sldId id="258" r:id="rId3"/>
    <p:sldId id="273" r:id="rId4"/>
    <p:sldId id="269" r:id="rId5"/>
    <p:sldId id="270" r:id="rId6"/>
    <p:sldId id="292" r:id="rId7"/>
    <p:sldId id="290" r:id="rId8"/>
    <p:sldId id="279" r:id="rId9"/>
    <p:sldId id="280" r:id="rId10"/>
    <p:sldId id="281" r:id="rId11"/>
    <p:sldId id="282" r:id="rId12"/>
    <p:sldId id="285" r:id="rId13"/>
    <p:sldId id="275" r:id="rId14"/>
    <p:sldId id="284" r:id="rId15"/>
    <p:sldId id="294" r:id="rId16"/>
    <p:sldId id="295" r:id="rId17"/>
    <p:sldId id="299" r:id="rId18"/>
    <p:sldId id="304" r:id="rId19"/>
    <p:sldId id="291" r:id="rId20"/>
    <p:sldId id="286" r:id="rId21"/>
    <p:sldId id="287" r:id="rId22"/>
    <p:sldId id="288" r:id="rId23"/>
    <p:sldId id="276" r:id="rId24"/>
    <p:sldId id="293" r:id="rId25"/>
    <p:sldId id="296" r:id="rId26"/>
    <p:sldId id="297" r:id="rId27"/>
    <p:sldId id="298" r:id="rId28"/>
    <p:sldId id="309" r:id="rId29"/>
    <p:sldId id="277" r:id="rId30"/>
    <p:sldId id="300" r:id="rId31"/>
    <p:sldId id="302" r:id="rId32"/>
    <p:sldId id="303" r:id="rId33"/>
    <p:sldId id="306" r:id="rId34"/>
    <p:sldId id="307" r:id="rId35"/>
    <p:sldId id="308" r:id="rId36"/>
    <p:sldId id="301" r:id="rId37"/>
    <p:sldId id="311" r:id="rId38"/>
    <p:sldId id="312" r:id="rId39"/>
    <p:sldId id="305" r:id="rId40"/>
    <p:sldId id="313" r:id="rId41"/>
    <p:sldId id="26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2BB489-3FC5-9F45-8A32-81451F8C8111}">
          <p14:sldIdLst>
            <p14:sldId id="272"/>
            <p14:sldId id="258"/>
            <p14:sldId id="273"/>
          </p14:sldIdLst>
        </p14:section>
        <p14:section name="无标题节" id="{132D4B15-3613-224D-8091-4918D215FAEF}">
          <p14:sldIdLst>
            <p14:sldId id="269"/>
            <p14:sldId id="270"/>
            <p14:sldId id="292"/>
            <p14:sldId id="290"/>
            <p14:sldId id="279"/>
            <p14:sldId id="280"/>
            <p14:sldId id="281"/>
            <p14:sldId id="282"/>
            <p14:sldId id="285"/>
            <p14:sldId id="275"/>
            <p14:sldId id="284"/>
            <p14:sldId id="294"/>
            <p14:sldId id="295"/>
            <p14:sldId id="299"/>
            <p14:sldId id="304"/>
            <p14:sldId id="291"/>
            <p14:sldId id="286"/>
            <p14:sldId id="287"/>
            <p14:sldId id="288"/>
            <p14:sldId id="276"/>
            <p14:sldId id="293"/>
            <p14:sldId id="296"/>
            <p14:sldId id="297"/>
            <p14:sldId id="298"/>
            <p14:sldId id="309"/>
            <p14:sldId id="277"/>
            <p14:sldId id="300"/>
            <p14:sldId id="302"/>
            <p14:sldId id="303"/>
            <p14:sldId id="306"/>
            <p14:sldId id="307"/>
            <p14:sldId id="308"/>
            <p14:sldId id="301"/>
            <p14:sldId id="311"/>
            <p14:sldId id="312"/>
            <p14:sldId id="305"/>
            <p14:sldId id="31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615"/>
    <a:srgbClr val="FFD000"/>
    <a:srgbClr val="F1F1F3"/>
    <a:srgbClr val="F9F9F9"/>
    <a:srgbClr val="FCFCFC"/>
    <a:srgbClr val="F8F8F9"/>
    <a:srgbClr val="FDFDFE"/>
    <a:srgbClr val="FCFCFD"/>
    <a:srgbClr val="F3F3F4"/>
    <a:srgbClr val="F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6"/>
    <p:restoredTop sz="95673"/>
  </p:normalViewPr>
  <p:slideViewPr>
    <p:cSldViewPr snapToGrid="0" snapToObjects="1">
      <p:cViewPr>
        <p:scale>
          <a:sx n="113" d="100"/>
          <a:sy n="113" d="100"/>
        </p:scale>
        <p:origin x="-128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74BA9-8F1B-49CC-AF77-B7D0066134D8}" type="datetimeFigureOut">
              <a:rPr lang="zh-CN" altLang="en-US" smtClean="0"/>
              <a:t>17/10/9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D602D-3DCF-427B-AFDF-F8D1AAF2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08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D161D-27B6-4AE1-B103-00BCF0D9E468}" type="datetimeFigureOut">
              <a:rPr lang="zh-CN" altLang="en-US" smtClean="0"/>
              <a:t>17/10/9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4ADFB-1C54-48D5-ADEE-06CA18128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417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4ADFB-1C54-48D5-ADEE-06CA18128C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5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4ADFB-1C54-48D5-ADEE-06CA18128C5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62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4ADFB-1C54-48D5-ADEE-06CA18128C5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1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970469"/>
            <a:ext cx="12192000" cy="2577148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C101"/>
              </a:solidFill>
            </a:endParaRPr>
          </a:p>
        </p:txBody>
      </p:sp>
      <p:grpSp>
        <p:nvGrpSpPr>
          <p:cNvPr id="4" name="组 13"/>
          <p:cNvGrpSpPr/>
          <p:nvPr userDrawn="1"/>
        </p:nvGrpSpPr>
        <p:grpSpPr>
          <a:xfrm>
            <a:off x="10642558" y="670484"/>
            <a:ext cx="1222147" cy="1165740"/>
            <a:chOff x="10551291" y="854643"/>
            <a:chExt cx="1222147" cy="1165740"/>
          </a:xfrm>
          <a:solidFill>
            <a:srgbClr val="F7AC0E"/>
          </a:solidFill>
        </p:grpSpPr>
        <p:sp>
          <p:nvSpPr>
            <p:cNvPr id="5" name="椭圆形标注 4"/>
            <p:cNvSpPr/>
            <p:nvPr/>
          </p:nvSpPr>
          <p:spPr>
            <a:xfrm rot="595122">
              <a:off x="10551291" y="854643"/>
              <a:ext cx="1222147" cy="1165740"/>
            </a:xfrm>
            <a:prstGeom prst="wedgeEllipse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972" y="1058607"/>
              <a:ext cx="714419" cy="798468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9484423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705263"/>
      </p:ext>
    </p:extLst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551977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2"/>
          <p:cNvGrpSpPr/>
          <p:nvPr userDrawn="1"/>
        </p:nvGrpSpPr>
        <p:grpSpPr>
          <a:xfrm>
            <a:off x="0" y="1"/>
            <a:ext cx="12192000" cy="1097956"/>
            <a:chOff x="0" y="0"/>
            <a:chExt cx="12192000" cy="1097956"/>
          </a:xfrm>
        </p:grpSpPr>
        <p:grpSp>
          <p:nvGrpSpPr>
            <p:cNvPr id="9" name="组 4"/>
            <p:cNvGrpSpPr/>
            <p:nvPr userDrawn="1"/>
          </p:nvGrpSpPr>
          <p:grpSpPr>
            <a:xfrm>
              <a:off x="0" y="0"/>
              <a:ext cx="12192000" cy="1097956"/>
              <a:chOff x="0" y="-1394335"/>
              <a:chExt cx="12192000" cy="1097956"/>
            </a:xfrm>
          </p:grpSpPr>
          <p:grpSp>
            <p:nvGrpSpPr>
              <p:cNvPr id="11" name="组 6"/>
              <p:cNvGrpSpPr/>
              <p:nvPr/>
            </p:nvGrpSpPr>
            <p:grpSpPr>
              <a:xfrm>
                <a:off x="0" y="-1394335"/>
                <a:ext cx="12192000" cy="800101"/>
                <a:chOff x="0" y="-1"/>
                <a:chExt cx="12192000" cy="800101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0" y="-1"/>
                  <a:ext cx="12192000" cy="80010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193962" y="202116"/>
                  <a:ext cx="45719" cy="399419"/>
                </a:xfrm>
                <a:prstGeom prst="rect">
                  <a:avLst/>
                </a:prstGeom>
                <a:solidFill>
                  <a:srgbClr val="FFD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kumimoji="1" lang="zh-CN" altLang="en-US" dirty="0"/>
                </a:p>
              </p:txBody>
            </p:sp>
          </p:grpSp>
          <p:sp>
            <p:nvSpPr>
              <p:cNvPr id="12" name="矩形 11"/>
              <p:cNvSpPr/>
              <p:nvPr userDrawn="1"/>
            </p:nvSpPr>
            <p:spPr>
              <a:xfrm>
                <a:off x="0" y="-1394334"/>
                <a:ext cx="800100" cy="800100"/>
              </a:xfrm>
              <a:prstGeom prst="rect">
                <a:avLst/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三角形 8"/>
              <p:cNvSpPr/>
              <p:nvPr userDrawn="1"/>
            </p:nvSpPr>
            <p:spPr>
              <a:xfrm rot="10800000">
                <a:off x="0" y="-594234"/>
                <a:ext cx="800100" cy="297855"/>
              </a:xfrm>
              <a:prstGeom prst="triangle">
                <a:avLst>
                  <a:gd name="adj" fmla="val 47959"/>
                </a:avLst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39" y="141678"/>
              <a:ext cx="546674" cy="610988"/>
            </a:xfrm>
            <a:prstGeom prst="rect">
              <a:avLst/>
            </a:prstGeom>
          </p:spPr>
        </p:pic>
      </p:grp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93962" y="34608"/>
            <a:ext cx="9044742" cy="81292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 smtClean="0"/>
              <a:t>微软雅黑 </a:t>
            </a:r>
            <a:r>
              <a:rPr kumimoji="1" lang="en-US" altLang="zh-CN" dirty="0" smtClean="0"/>
              <a:t>36 Bold</a:t>
            </a:r>
            <a:endParaRPr kumimoji="1"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838200" y="1339403"/>
            <a:ext cx="10515600" cy="4837560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20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7600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11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CN" altLang="en-US" dirty="0"/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93962" y="34608"/>
            <a:ext cx="9044742" cy="81292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 smtClean="0"/>
              <a:t>微软雅黑 </a:t>
            </a:r>
            <a:r>
              <a:rPr kumimoji="1" lang="en-US" altLang="zh-CN" dirty="0" smtClean="0"/>
              <a:t>32 Bold</a:t>
            </a:r>
            <a:endParaRPr kumimoji="1" lang="zh-CN" altLang="en-US" dirty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20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" y="66097"/>
            <a:ext cx="565636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060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11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CN" altLang="en-US" dirty="0"/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193962" y="34608"/>
            <a:ext cx="9044742" cy="81292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 smtClean="0"/>
              <a:t>微软雅黑 </a:t>
            </a:r>
            <a:r>
              <a:rPr kumimoji="1" lang="en-US" altLang="zh-CN" dirty="0" smtClean="0"/>
              <a:t>32 Bold</a:t>
            </a:r>
            <a:endParaRPr kumimoji="1" lang="zh-CN" altLang="en-US" dirty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20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838200" y="1519707"/>
            <a:ext cx="5181600" cy="441745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172200" y="1519707"/>
            <a:ext cx="5181600" cy="441745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" y="66097"/>
            <a:ext cx="565636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012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085571"/>
      </p:ext>
    </p:extLst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75386"/>
      </p:ext>
    </p:extLst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532861"/>
      </p:ext>
    </p:extLst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885763"/>
      </p:ext>
    </p:extLst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70032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Copyright © 2016 Didi College. All rights reserved.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5F216-1512-904A-952E-782D0027D8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94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intra.xiaojukeji.com/pages/viewpage.action?pageId=100437748" TargetMode="Externa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intra.xiaojukeji.com/pages/viewpage.action?pageId=96114660" TargetMode="Externa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intra.xiaojukeji.com/pages/viewpage.action?pageId=100713970" TargetMode="Externa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axg.intra.xiaojukeji.com/capricornu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intra.xiaojukeji.com/pages/viewpage.action?pageId=109852801" TargetMode="External"/><Relationship Id="rId4" Type="http://schemas.openxmlformats.org/officeDocument/2006/relationships/hyperlink" Target="http://wiki.intra.xiaojukeji.com/pages/viewpage.action?pageId=109852662" TargetMode="External"/><Relationship Id="rId5" Type="http://schemas.openxmlformats.org/officeDocument/2006/relationships/hyperlink" Target="http://wiki.intra.xiaojukeji.com/pages/viewpage.action?pageId=109852671" TargetMode="External"/><Relationship Id="rId6" Type="http://schemas.openxmlformats.org/officeDocument/2006/relationships/hyperlink" Target="http://wiki.intra.xiaojukeji.com/pages/viewpage.action?pageId=109852683" TargetMode="External"/><Relationship Id="rId7" Type="http://schemas.openxmlformats.org/officeDocument/2006/relationships/hyperlink" Target="http://wiki.intra.xiaojukeji.com/pages/viewpage.action?pageId=109852695" TargetMode="External"/><Relationship Id="rId8" Type="http://schemas.openxmlformats.org/officeDocument/2006/relationships/hyperlink" Target="http://wiki.intra.xiaojukeji.com/pages/viewpage.action?pageId=109852721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intra.xiaojukeji.com/pages/viewpage.action?pageId=9212549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4" y="2050472"/>
            <a:ext cx="12186016" cy="2604658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101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948266" y="2687496"/>
            <a:ext cx="10272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Microsoft YaHei" charset="-122"/>
                <a:ea typeface="Microsoft YaHei" charset="-122"/>
                <a:cs typeface="Microsoft YaHei" charset="-122"/>
              </a:rPr>
              <a:t>大数据分布式数据库</a:t>
            </a:r>
            <a:r>
              <a:rPr lang="en-US" altLang="zh-CN" sz="4400" b="1" dirty="0" smtClean="0">
                <a:latin typeface="Microsoft YaHei" charset="-122"/>
                <a:ea typeface="Microsoft YaHei" charset="-122"/>
                <a:cs typeface="Microsoft YaHei" charset="-122"/>
              </a:rPr>
              <a:t>Phoenix</a:t>
            </a:r>
            <a:r>
              <a:rPr lang="zh-CN" altLang="en-US" sz="4400" b="1" dirty="0" smtClean="0">
                <a:latin typeface="Microsoft YaHei" charset="-122"/>
                <a:ea typeface="Microsoft YaHei" charset="-122"/>
                <a:cs typeface="Microsoft YaHei" charset="-122"/>
              </a:rPr>
              <a:t>介绍</a:t>
            </a:r>
            <a:endParaRPr lang="zh-CN" altLang="en-US" sz="4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0482018" y="577555"/>
            <a:ext cx="1222147" cy="1165740"/>
            <a:chOff x="10482018" y="508280"/>
            <a:chExt cx="1222147" cy="1165740"/>
          </a:xfrm>
        </p:grpSpPr>
        <p:sp>
          <p:nvSpPr>
            <p:cNvPr id="6" name="椭圆形标注 5"/>
            <p:cNvSpPr/>
            <p:nvPr/>
          </p:nvSpPr>
          <p:spPr>
            <a:xfrm rot="595122">
              <a:off x="10482018" y="508280"/>
              <a:ext cx="1222147" cy="1165740"/>
            </a:xfrm>
            <a:prstGeom prst="wedgeEllipseCallout">
              <a:avLst/>
            </a:prstGeom>
            <a:solidFill>
              <a:srgbClr val="F7A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0273" y="710368"/>
              <a:ext cx="565636" cy="8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900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3962" y="1355174"/>
            <a:ext cx="105269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三、平滑横向扩展</a:t>
            </a: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pc="150" dirty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 	</a:t>
            </a:r>
            <a:r>
              <a:rPr kumimoji="1" lang="zh-CN" altLang="en-US" spc="150" dirty="0" smtClean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底层利用</a:t>
            </a:r>
            <a:r>
              <a:rPr kumimoji="1" lang="en-US" altLang="zh-CN" spc="150" dirty="0" err="1" smtClean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的横向扩展技术，如果当前的机器数量无法满足日益增长的数据量，对用户透明的集群水平扩展，而对于</a:t>
            </a:r>
            <a:r>
              <a:rPr kumimoji="1" lang="en-US" altLang="zh-CN" spc="150" dirty="0" err="1" smtClean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mysql</a:t>
            </a:r>
            <a:r>
              <a:rPr kumimoji="1" lang="zh-CN" altLang="en-US" spc="150" dirty="0" smtClean="0">
                <a:latin typeface="微软雅黑" charset="0"/>
                <a:ea typeface="微软雅黑" panose="020B0503020204020204" pitchFamily="34" charset="-122"/>
                <a:cs typeface="Microsoft YaHei" charset="-122"/>
              </a:rPr>
              <a:t>来说分库分表对用户就会十分头疼。</a:t>
            </a:r>
          </a:p>
        </p:txBody>
      </p:sp>
    </p:spTree>
    <p:extLst>
      <p:ext uri="{BB962C8B-B14F-4D97-AF65-F5344CB8AC3E}">
        <p14:creationId xmlns:p14="http://schemas.microsoft.com/office/powerpoint/2010/main" val="147452691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3962" y="1355174"/>
            <a:ext cx="10526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四、良好的查询性能</a:t>
            </a: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将用户输入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转化成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底层的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scan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，将数据过滤和聚合在服务器端进行，继承了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良好的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rowkey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查询性能，不会随数据量的增大而读写速率降低。</a:t>
            </a:r>
          </a:p>
          <a:p>
            <a:pPr algn="just"/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71520" y="3244334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9124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滴滴</a:t>
            </a:r>
            <a:r>
              <a:rPr kumimoji="1" lang="en-US" altLang="zh-CN" dirty="0"/>
              <a:t>Phoenix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3962" y="1355174"/>
            <a:ext cx="10526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五、优秀的架构和过硬的团队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9" y="2030221"/>
            <a:ext cx="5792828" cy="23018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9" y="4482279"/>
            <a:ext cx="5792828" cy="2224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53" y="1024098"/>
            <a:ext cx="5412828" cy="3115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17" y="4332062"/>
            <a:ext cx="4617107" cy="23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056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>
            <a:spLocks noChangeArrowheads="1"/>
          </p:cNvSpPr>
          <p:nvPr/>
        </p:nvSpPr>
        <p:spPr bwMode="auto">
          <a:xfrm>
            <a:off x="5400401" y="2880949"/>
            <a:ext cx="1261884" cy="52322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smtClean="0">
                <a:latin typeface="+mj-ea"/>
                <a:ea typeface="+mj-ea"/>
                <a:sym typeface="微软雅黑" panose="020B0503020204020204" pitchFamily="34" charset="-122"/>
              </a:rPr>
              <a:t>第二章</a:t>
            </a:r>
            <a:endParaRPr lang="zh-CN" altLang="en-US" sz="2800" dirty="0" smtClean="0"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" name="TextBox 4"/>
          <p:cNvSpPr>
            <a:spLocks noChangeArrowheads="1"/>
          </p:cNvSpPr>
          <p:nvPr/>
        </p:nvSpPr>
        <p:spPr bwMode="auto">
          <a:xfrm>
            <a:off x="5378176" y="3404824"/>
            <a:ext cx="5133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j-ea"/>
                <a:ea typeface="+mj-ea"/>
                <a:sym typeface="Calibri" panose="020F0502020204030204" pitchFamily="34" charset="0"/>
              </a:rPr>
              <a:t>Phoenix</a:t>
            </a:r>
            <a:r>
              <a:rPr lang="zh-CN" altLang="en-US" sz="2800" b="1" dirty="0" smtClean="0">
                <a:latin typeface="+mj-ea"/>
                <a:ea typeface="+mj-ea"/>
                <a:sym typeface="Calibri" panose="020F0502020204030204" pitchFamily="34" charset="0"/>
              </a:rPr>
              <a:t>连接方式</a:t>
            </a:r>
            <a:endParaRPr lang="en-US" altLang="zh-CN" sz="2800" b="1" dirty="0" smtClean="0"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TextBox 5"/>
          <p:cNvSpPr>
            <a:spLocks noChangeArrowheads="1"/>
          </p:cNvSpPr>
          <p:nvPr/>
        </p:nvSpPr>
        <p:spPr bwMode="auto">
          <a:xfrm>
            <a:off x="3638276" y="2587262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600" dirty="0" smtClean="0">
                <a:latin typeface="FZLanTingHeiS-DB-GB"/>
                <a:ea typeface="+mj-ea"/>
                <a:sym typeface="Kozuka Mincho Pr6N H" panose="02020900000000000000" pitchFamily="18" charset="-128"/>
              </a:rPr>
              <a:t>02</a:t>
            </a:r>
            <a:endParaRPr lang="zh-CN" altLang="en-US" sz="9600" dirty="0" smtClean="0">
              <a:latin typeface="FZLanTingHeiS-DB-GB"/>
              <a:ea typeface="+mj-ea"/>
              <a:sym typeface="Kozuka Mincho Pr6N H" panose="02020900000000000000" pitchFamily="18" charset="-128"/>
            </a:endParaRPr>
          </a:p>
        </p:txBody>
      </p:sp>
      <p:sp>
        <p:nvSpPr>
          <p:cNvPr id="5" name="直接连接符 6"/>
          <p:cNvSpPr>
            <a:spLocks noChangeShapeType="1"/>
          </p:cNvSpPr>
          <p:nvPr/>
        </p:nvSpPr>
        <p:spPr bwMode="auto">
          <a:xfrm>
            <a:off x="3749041" y="3979002"/>
            <a:ext cx="630863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" name="直接连接符 7"/>
          <p:cNvSpPr>
            <a:spLocks noChangeShapeType="1"/>
          </p:cNvSpPr>
          <p:nvPr/>
        </p:nvSpPr>
        <p:spPr bwMode="auto">
          <a:xfrm>
            <a:off x="1296807" y="2593612"/>
            <a:ext cx="5835514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9758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" grpId="0" bldLvl="0" autoUpdateAnimBg="0"/>
      <p:bldP spid="4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sym typeface="Calibri" panose="020F0502020204030204" pitchFamily="34" charset="0"/>
              </a:rPr>
              <a:t>Phoenix</a:t>
            </a:r>
            <a:r>
              <a:rPr lang="zh-CN" altLang="en-US" dirty="0">
                <a:sym typeface="Calibri" panose="020F0502020204030204" pitchFamily="34" charset="0"/>
              </a:rPr>
              <a:t>连接方式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39681" y="2467198"/>
            <a:ext cx="105269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一、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Jdbc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二、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QueryServer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三、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ive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四、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Spark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1671" y="1501440"/>
            <a:ext cx="875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提供当下</a:t>
            </a:r>
            <a:r>
              <a:rPr kumimoji="1" lang="zh-CN" altLang="en-US" sz="2800" b="1" dirty="0" smtClean="0">
                <a:solidFill>
                  <a:srgbClr val="EE561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热门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的多语言连接方式访问</a:t>
            </a:r>
            <a:r>
              <a:rPr kumimoji="1"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Phoenix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24400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kumimoji="1" lang="en-US" altLang="zh-CN" dirty="0"/>
              <a:t>JDBC</a:t>
            </a:r>
            <a:r>
              <a:rPr kumimoji="1" lang="zh-CN" altLang="en-US" dirty="0"/>
              <a:t>连接方式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A635F216-1512-904A-952E-782D0027D82F}" type="slidenum">
              <a:rPr kumimoji="1" lang="zh-CN" altLang="en-US" smtClean="0"/>
              <a:pPr algn="just"/>
              <a:t>15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083" y="1339408"/>
            <a:ext cx="1072771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提供便利的客户端形式访问：</a:t>
            </a: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[zhanghanzhi@bigdata-gzsecondhbase-client00 ~]$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it-IT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857/857 (100%) </a:t>
            </a:r>
            <a:r>
              <a:rPr kumimoji="1" lang="it-IT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Done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it-IT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Done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sqlline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version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1.1.9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0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: jdbc:phoenix:bigdata-hbase-gzsecond00.gz01&gt;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!help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0: jdbc:phoenix:bigdata-hbase-gzsecond00.gz01&gt;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select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*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from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SCHEMA.TABLENAME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limit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10;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29334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JDBC</a:t>
            </a:r>
            <a:r>
              <a:rPr kumimoji="1" lang="zh-CN" altLang="en-US" dirty="0" smtClean="0"/>
              <a:t>连接方式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6083" y="1339408"/>
            <a:ext cx="1072771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丰富的</a:t>
            </a:r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语法支持、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二级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索引，丰富的数据类型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建表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CREATE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TABLE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my_schema.my_table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( id BIGINT not null primary key, date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CREATE TABLE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stats.prod_metrics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( host char(50) not null,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created_date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date not null,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txn_count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bigint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CONSTRAINT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pk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PRIMARY KEY (host,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created_date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CREATE TABLE IF NOT EXISTS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my_case_sensitive_table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(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“id”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char(10) not null primary key,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“value”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integer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DATA_BLOCK_ENCODING='NONE',VERSIONS=5,MAX_FILESIZE=2000000 split on (?, ?, ?)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CREATE TABLE IF NOT EXISTS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my_schema.my_table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(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org_id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CHAR(15),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entity_id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CHAR(15), payload binary(1000),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CONSTRAINT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pk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PRIMARY KEY (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org_id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entity_id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 )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    TTL=86400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8081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JDBC</a:t>
            </a:r>
            <a:r>
              <a:rPr kumimoji="1" lang="zh-CN" altLang="en-US" dirty="0"/>
              <a:t>连接方式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083" y="1339408"/>
            <a:ext cx="1072771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丰富的</a:t>
            </a:r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语法支持、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二级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索引，丰富的数据类型</a:t>
            </a:r>
          </a:p>
          <a:p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kumimoji="1" lang="en-US" altLang="zh-CN" dirty="0" smtClean="0">
                <a:latin typeface="+mj-ea"/>
                <a:ea typeface="+mj-ea"/>
                <a:cs typeface="Microsoft YaHei" charset="-122"/>
              </a:rPr>
              <a:t>2</a:t>
            </a:r>
            <a:r>
              <a:rPr kumimoji="1" lang="zh-CN" altLang="en-US" dirty="0" smtClean="0">
                <a:latin typeface="+mj-ea"/>
                <a:ea typeface="+mj-ea"/>
                <a:cs typeface="Microsoft YaHei" charset="-122"/>
              </a:rPr>
              <a:t>、增删改查</a:t>
            </a:r>
          </a:p>
          <a:p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kumimoji="1" lang="zh-CN" altLang="en-US" dirty="0">
                <a:latin typeface="+mj-ea"/>
                <a:ea typeface="+mj-ea"/>
                <a:cs typeface="Microsoft YaHei" charset="-122"/>
              </a:rPr>
              <a:t>新增：</a:t>
            </a:r>
            <a:r>
              <a:rPr lang="en-US" altLang="zh-CN" dirty="0">
                <a:latin typeface="+mj-ea"/>
                <a:ea typeface="+mj-ea"/>
              </a:rPr>
              <a:t>UPSERT INTO TEST VALUES(‘foo’,‘bar’,3);</a:t>
            </a:r>
            <a:endParaRPr lang="zh-CN" altLang="en-US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  <a:cs typeface="Microsoft YaHei" charset="-122"/>
              </a:rPr>
              <a:t>删除：</a:t>
            </a:r>
            <a:r>
              <a:rPr lang="en-US" altLang="zh-CN" dirty="0">
                <a:latin typeface="+mj-ea"/>
                <a:ea typeface="+mj-ea"/>
              </a:rPr>
              <a:t>DELETE FROM TEST WHERE NAME LIKE 'foo%';</a:t>
            </a:r>
          </a:p>
          <a:p>
            <a:r>
              <a:rPr lang="zh-CN" altLang="en-US" dirty="0">
                <a:latin typeface="+mj-ea"/>
                <a:ea typeface="+mj-ea"/>
              </a:rPr>
              <a:t>查询</a:t>
            </a:r>
            <a:r>
              <a:rPr kumimoji="1" lang="zh-CN" altLang="en-US" dirty="0">
                <a:latin typeface="+mj-ea"/>
                <a:ea typeface="+mj-ea"/>
                <a:cs typeface="Microsoft YaHei" charset="-122"/>
              </a:rPr>
              <a:t>：</a:t>
            </a:r>
            <a:r>
              <a:rPr lang="en-US" altLang="zh-CN" dirty="0">
                <a:latin typeface="+mj-ea"/>
                <a:ea typeface="+mj-ea"/>
              </a:rPr>
              <a:t>SELECT * FROM TEST LIMIT 1000 OFFSET 100; </a:t>
            </a:r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kumimoji="1" lang="en-US" altLang="zh-CN" dirty="0" smtClean="0">
                <a:latin typeface="+mj-ea"/>
                <a:ea typeface="+mj-ea"/>
                <a:cs typeface="Microsoft YaHei" charset="-122"/>
              </a:rPr>
              <a:t>3</a:t>
            </a:r>
            <a:r>
              <a:rPr kumimoji="1" lang="zh-CN" altLang="en-US" dirty="0" smtClean="0">
                <a:latin typeface="+mj-ea"/>
                <a:ea typeface="+mj-ea"/>
                <a:cs typeface="Microsoft YaHei" charset="-122"/>
              </a:rPr>
              <a:t>、聚合</a:t>
            </a:r>
            <a:r>
              <a:rPr kumimoji="1" lang="zh-CN" altLang="en-US" dirty="0">
                <a:latin typeface="+mj-ea"/>
                <a:ea typeface="+mj-ea"/>
                <a:cs typeface="Microsoft YaHei" charset="-122"/>
              </a:rPr>
              <a:t>函数</a:t>
            </a:r>
          </a:p>
          <a:p>
            <a:r>
              <a:rPr kumimoji="1" lang="en-US" altLang="zh-CN" dirty="0" err="1">
                <a:latin typeface="+mj-ea"/>
                <a:ea typeface="+mj-ea"/>
                <a:cs typeface="Microsoft YaHei" charset="-122"/>
              </a:rPr>
              <a:t>Groupby</a:t>
            </a:r>
            <a:r>
              <a:rPr kumimoji="1" lang="en-US" altLang="zh-CN" dirty="0">
                <a:latin typeface="+mj-ea"/>
                <a:ea typeface="+mj-ea"/>
                <a:cs typeface="Microsoft YaHei" charset="-122"/>
              </a:rPr>
              <a:t>:</a:t>
            </a:r>
            <a:r>
              <a:rPr lang="en-US" altLang="zh-CN" dirty="0">
                <a:latin typeface="+mj-ea"/>
                <a:ea typeface="+mj-ea"/>
              </a:rPr>
              <a:t> SELECT NAME, COUNT(*) FROM TEST GROUP BY NAME HAVING COUNT(*) &gt; 2;</a:t>
            </a:r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kumimoji="1" lang="en-US" altLang="zh-CN" dirty="0" smtClean="0">
                <a:latin typeface="+mj-ea"/>
                <a:ea typeface="+mj-ea"/>
                <a:cs typeface="Microsoft YaHei" charset="-122"/>
              </a:rPr>
              <a:t>4</a:t>
            </a:r>
            <a:r>
              <a:rPr kumimoji="1" lang="zh-CN" altLang="en-US" dirty="0" smtClean="0">
                <a:latin typeface="+mj-ea"/>
                <a:ea typeface="+mj-ea"/>
                <a:cs typeface="Microsoft YaHei" charset="-122"/>
              </a:rPr>
              <a:t>、强大的内置函数</a:t>
            </a:r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AVG(AGE)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 smtClean="0">
                <a:latin typeface="+mj-ea"/>
                <a:ea typeface="+mj-ea"/>
              </a:rPr>
              <a:t>MAX(NAME</a:t>
            </a:r>
            <a:r>
              <a:rPr lang="en-US" altLang="zh-CN" dirty="0">
                <a:latin typeface="+mj-ea"/>
                <a:ea typeface="+mj-ea"/>
              </a:rPr>
              <a:t>)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</a:rPr>
              <a:t> MIN(NAME)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</a:rPr>
              <a:t> UPPER(‘Hello</a:t>
            </a:r>
            <a:r>
              <a:rPr lang="en-US" altLang="zh-CN" dirty="0" smtClean="0">
                <a:latin typeface="+mj-ea"/>
                <a:ea typeface="+mj-ea"/>
              </a:rPr>
              <a:t>’)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 smtClean="0">
                <a:latin typeface="+mj-ea"/>
                <a:ea typeface="+mj-ea"/>
              </a:rPr>
              <a:t>SUM()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</a:rPr>
              <a:t>SUBSTR('Hello World', -5)</a:t>
            </a:r>
          </a:p>
          <a:p>
            <a:r>
              <a:rPr lang="en-US" altLang="zh-CN" dirty="0">
                <a:latin typeface="+mj-ea"/>
                <a:ea typeface="+mj-ea"/>
              </a:rPr>
              <a:t>LENGTH</a:t>
            </a:r>
            <a:r>
              <a:rPr lang="en-US" altLang="zh-CN" dirty="0" smtClean="0">
                <a:latin typeface="+mj-ea"/>
                <a:ea typeface="+mj-ea"/>
              </a:rPr>
              <a:t>(‘Hello’)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>
                <a:latin typeface="+mj-ea"/>
                <a:ea typeface="+mj-ea"/>
              </a:rPr>
              <a:t>UPPER('Hello')</a:t>
            </a:r>
          </a:p>
          <a:p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zh-CN" altLang="en-US" dirty="0">
              <a:latin typeface="+mj-ea"/>
              <a:ea typeface="+mj-ea"/>
            </a:endParaRPr>
          </a:p>
          <a:p>
            <a:endParaRPr lang="zh-CN" altLang="en-US" dirty="0" smtClean="0"/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311580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JDBC</a:t>
            </a:r>
            <a:r>
              <a:rPr kumimoji="1" lang="zh-CN" altLang="en-US" dirty="0"/>
              <a:t>连接方式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1752" y="1293619"/>
            <a:ext cx="107277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+mj-ea"/>
                <a:ea typeface="+mj-ea"/>
                <a:cs typeface="Microsoft YaHei" charset="-122"/>
              </a:rPr>
              <a:t>丰富的</a:t>
            </a:r>
            <a:r>
              <a:rPr kumimoji="1" lang="en-US" altLang="zh-CN" sz="2400" b="1" dirty="0" smtClean="0">
                <a:latin typeface="+mj-ea"/>
                <a:ea typeface="+mj-ea"/>
                <a:cs typeface="Microsoft YaHei" charset="-122"/>
              </a:rPr>
              <a:t>SQL</a:t>
            </a:r>
            <a:r>
              <a:rPr kumimoji="1" lang="zh-CN" altLang="en-US" sz="2400" b="1" dirty="0" smtClean="0">
                <a:latin typeface="+mj-ea"/>
                <a:ea typeface="+mj-ea"/>
                <a:cs typeface="Microsoft YaHei" charset="-122"/>
              </a:rPr>
              <a:t>语法支持、</a:t>
            </a:r>
            <a:r>
              <a:rPr kumimoji="1" lang="zh-CN" altLang="en-US" sz="2400" b="1" dirty="0">
                <a:latin typeface="+mj-ea"/>
                <a:ea typeface="+mj-ea"/>
                <a:cs typeface="Microsoft YaHei" charset="-122"/>
              </a:rPr>
              <a:t>二级</a:t>
            </a:r>
            <a:r>
              <a:rPr kumimoji="1" lang="zh-CN" altLang="en-US" sz="2400" b="1" dirty="0" smtClean="0">
                <a:latin typeface="+mj-ea"/>
                <a:ea typeface="+mj-ea"/>
                <a:cs typeface="Microsoft YaHei" charset="-122"/>
              </a:rPr>
              <a:t>索引，丰富的数据类型</a:t>
            </a:r>
          </a:p>
          <a:p>
            <a:endParaRPr kumimoji="1" lang="zh-CN" altLang="en-US" dirty="0">
              <a:latin typeface="+mj-ea"/>
              <a:ea typeface="+mj-ea"/>
              <a:cs typeface="Microsoft YaHei" charset="-122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5</a:t>
            </a:r>
            <a:r>
              <a:rPr lang="zh-CN" altLang="en-US" dirty="0" smtClean="0">
                <a:latin typeface="+mj-ea"/>
                <a:ea typeface="+mj-ea"/>
              </a:rPr>
              <a:t>、解析</a:t>
            </a:r>
            <a:r>
              <a:rPr lang="en-US" altLang="zh-CN" dirty="0">
                <a:latin typeface="+mj-ea"/>
                <a:ea typeface="+mj-ea"/>
              </a:rPr>
              <a:t>Phoenix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SQL</a:t>
            </a:r>
            <a:endParaRPr lang="zh-CN" altLang="en-US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EXPLAIN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SELECT NAME, COUNT(*) FROM TEST GROUP BY NAME HAVING COUNT(*) &gt; 2;</a:t>
            </a: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、二级索引</a:t>
            </a: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CREATE INDEX </a:t>
            </a:r>
            <a:r>
              <a:rPr lang="en-US" altLang="zh-CN" dirty="0" err="1">
                <a:latin typeface="+mj-ea"/>
                <a:ea typeface="+mj-ea"/>
              </a:rPr>
              <a:t>my_index</a:t>
            </a:r>
            <a:r>
              <a:rPr lang="en-US" altLang="zh-CN" dirty="0">
                <a:latin typeface="+mj-ea"/>
                <a:ea typeface="+mj-ea"/>
              </a:rPr>
              <a:t> ON </a:t>
            </a:r>
            <a:r>
              <a:rPr lang="en-US" altLang="zh-CN" dirty="0" err="1">
                <a:latin typeface="+mj-ea"/>
                <a:ea typeface="+mj-ea"/>
              </a:rPr>
              <a:t>my_table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(column1,column2) INCLUDE(column3,column4) </a:t>
            </a:r>
            <a:endParaRPr lang="zh-CN" altLang="en-US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d</a:t>
            </a:r>
            <a:r>
              <a:rPr lang="en-US" altLang="zh-CN" dirty="0" smtClean="0">
                <a:latin typeface="+mj-ea"/>
                <a:ea typeface="+mj-ea"/>
              </a:rPr>
              <a:t>esc:column1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 smtClean="0">
                <a:latin typeface="+mj-ea"/>
                <a:ea typeface="+mj-ea"/>
              </a:rPr>
              <a:t>column2</a:t>
            </a:r>
            <a:r>
              <a:rPr lang="zh-CN" altLang="en-US" dirty="0" smtClean="0">
                <a:latin typeface="+mj-ea"/>
                <a:ea typeface="+mj-ea"/>
              </a:rPr>
              <a:t>为索引字段，</a:t>
            </a:r>
            <a:r>
              <a:rPr lang="en-US" altLang="zh-CN" dirty="0" smtClean="0">
                <a:latin typeface="+mj-ea"/>
                <a:ea typeface="+mj-ea"/>
              </a:rPr>
              <a:t>column3</a:t>
            </a:r>
            <a:r>
              <a:rPr lang="zh-CN" altLang="en-US" dirty="0" smtClean="0">
                <a:latin typeface="+mj-ea"/>
                <a:ea typeface="+mj-ea"/>
              </a:rPr>
              <a:t>、</a:t>
            </a:r>
            <a:r>
              <a:rPr lang="en-US" altLang="zh-CN" dirty="0" smtClean="0">
                <a:latin typeface="+mj-ea"/>
                <a:ea typeface="+mj-ea"/>
              </a:rPr>
              <a:t>column4</a:t>
            </a:r>
            <a:r>
              <a:rPr lang="zh-CN" altLang="en-US" dirty="0" smtClean="0">
                <a:latin typeface="+mj-ea"/>
                <a:ea typeface="+mj-ea"/>
              </a:rPr>
              <a:t>为查询字段</a:t>
            </a: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en-US" altLang="zh-CN" dirty="0">
                <a:latin typeface="+mj-ea"/>
                <a:ea typeface="+mj-ea"/>
              </a:rPr>
              <a:t>CREATE INDEX </a:t>
            </a:r>
            <a:r>
              <a:rPr lang="en-US" altLang="zh-CN" dirty="0" err="1">
                <a:latin typeface="+mj-ea"/>
                <a:ea typeface="+mj-ea"/>
              </a:rPr>
              <a:t>my_index</a:t>
            </a:r>
            <a:r>
              <a:rPr lang="en-US" altLang="zh-CN" dirty="0">
                <a:latin typeface="+mj-ea"/>
                <a:ea typeface="+mj-ea"/>
              </a:rPr>
              <a:t> ON </a:t>
            </a:r>
            <a:r>
              <a:rPr lang="en-US" altLang="zh-CN" dirty="0" err="1">
                <a:latin typeface="+mj-ea"/>
                <a:ea typeface="+mj-ea"/>
              </a:rPr>
              <a:t>my_table</a:t>
            </a:r>
            <a:r>
              <a:rPr lang="en-US" altLang="zh-CN" dirty="0">
                <a:latin typeface="+mj-ea"/>
                <a:ea typeface="+mj-ea"/>
              </a:rPr>
              <a:t> (column1,column2) INCLUDE(column3,column4) </a:t>
            </a:r>
            <a:endParaRPr lang="zh-CN" altLang="en-US" dirty="0" smtClean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endParaRPr lang="zh-CN" altLang="en-US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/>
            </a:r>
            <a:br>
              <a:rPr lang="en-US" altLang="zh-CN" dirty="0" smtClean="0">
                <a:latin typeface="+mj-ea"/>
                <a:ea typeface="+mj-ea"/>
              </a:rPr>
            </a:br>
            <a:endParaRPr lang="zh-CN" altLang="en-US" dirty="0" smtClean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45506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JDBC</a:t>
            </a:r>
            <a:r>
              <a:rPr kumimoji="1" lang="zh-CN" altLang="en-US" dirty="0" smtClean="0"/>
              <a:t>连接方式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3228" y="1355174"/>
            <a:ext cx="107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wiki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地址：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wiki.intra.xiaojukeji.com/pages/viewpage.action?pageId=100437748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示例：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11" y="2315678"/>
            <a:ext cx="9801134" cy="43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513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0" y="0"/>
            <a:ext cx="12192000" cy="1097956"/>
            <a:chOff x="0" y="-1394335"/>
            <a:chExt cx="12192000" cy="1097956"/>
          </a:xfrm>
        </p:grpSpPr>
        <p:grpSp>
          <p:nvGrpSpPr>
            <p:cNvPr id="7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CN" altLang="en-US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三角形 8"/>
            <p:cNvSpPr/>
            <p:nvPr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241671" y="107662"/>
            <a:ext cx="775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955689" y="2341353"/>
            <a:ext cx="51845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9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张翰之</a:t>
            </a:r>
            <a:endParaRPr lang="zh-CN" altLang="en-US" sz="39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5955689" y="3568602"/>
            <a:ext cx="3787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基础平台部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研发工程师</a:t>
            </a:r>
            <a:endParaRPr lang="en-US" altLang="zh-CN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" y="66097"/>
            <a:ext cx="565636" cy="8001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24" y="2115639"/>
            <a:ext cx="2976457" cy="29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57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QueryServer</a:t>
            </a:r>
            <a:r>
              <a:rPr kumimoji="1" lang="zh-CN" altLang="en-US" dirty="0" smtClean="0"/>
              <a:t>访问方式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84793" y="1475130"/>
            <a:ext cx="107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wiki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地址：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http://wiki.intra.xiaojukeji.com/pages/viewpage.action?pageId=96114660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示例：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28" y="2039985"/>
            <a:ext cx="9119475" cy="44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6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3962" y="34608"/>
            <a:ext cx="9044742" cy="812929"/>
          </a:xfrm>
        </p:spPr>
        <p:txBody>
          <a:bodyPr/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连接方式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8476" y="1322173"/>
            <a:ext cx="9122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+mj-ea"/>
                <a:ea typeface="+mj-ea"/>
              </a:rPr>
              <a:t>支持</a:t>
            </a:r>
            <a:r>
              <a:rPr kumimoji="1" lang="en-US" altLang="zh-CN" sz="2400" b="1" dirty="0" smtClean="0">
                <a:latin typeface="+mj-ea"/>
                <a:ea typeface="+mj-ea"/>
              </a:rPr>
              <a:t>Hive</a:t>
            </a:r>
            <a:r>
              <a:rPr kumimoji="1" lang="zh-CN" altLang="en-US" sz="2400" b="1" dirty="0" smtClean="0">
                <a:latin typeface="+mj-ea"/>
                <a:ea typeface="+mj-ea"/>
              </a:rPr>
              <a:t>和</a:t>
            </a:r>
            <a:r>
              <a:rPr kumimoji="1" lang="en-US" altLang="zh-CN" sz="2400" b="1" dirty="0" smtClean="0">
                <a:latin typeface="+mj-ea"/>
                <a:ea typeface="+mj-ea"/>
              </a:rPr>
              <a:t>Spark</a:t>
            </a:r>
            <a:r>
              <a:rPr kumimoji="1" lang="zh-CN" altLang="en-US" sz="2400" b="1" dirty="0" smtClean="0">
                <a:latin typeface="+mj-ea"/>
                <a:ea typeface="+mj-ea"/>
              </a:rPr>
              <a:t>的访问形式</a:t>
            </a:r>
          </a:p>
          <a:p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spc="150" dirty="0" smtClean="0">
                <a:latin typeface="+mj-ea"/>
                <a:ea typeface="+mj-ea"/>
              </a:rPr>
              <a:t>Hive</a:t>
            </a:r>
            <a:r>
              <a:rPr kumimoji="1" lang="zh-CN" altLang="en-US" spc="150" dirty="0" smtClean="0">
                <a:latin typeface="+mj-ea"/>
                <a:ea typeface="+mj-ea"/>
              </a:rPr>
              <a:t>：通过建立映射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的</a:t>
            </a:r>
            <a:r>
              <a:rPr kumimoji="1" lang="en-US" altLang="zh-CN" spc="150" dirty="0" smtClean="0">
                <a:latin typeface="+mj-ea"/>
                <a:ea typeface="+mj-ea"/>
              </a:rPr>
              <a:t>Hive</a:t>
            </a:r>
            <a:r>
              <a:rPr kumimoji="1" lang="zh-CN" altLang="en-US" spc="150" dirty="0" smtClean="0">
                <a:latin typeface="+mj-ea"/>
                <a:ea typeface="+mj-ea"/>
              </a:rPr>
              <a:t>外表可以在</a:t>
            </a:r>
            <a:r>
              <a:rPr kumimoji="1" lang="en-US" altLang="zh-CN" spc="150" dirty="0" smtClean="0">
                <a:latin typeface="+mj-ea"/>
                <a:ea typeface="+mj-ea"/>
              </a:rPr>
              <a:t>Hive</a:t>
            </a:r>
            <a:r>
              <a:rPr kumimoji="1" lang="zh-CN" altLang="en-US" spc="150" dirty="0" smtClean="0">
                <a:latin typeface="+mj-ea"/>
                <a:ea typeface="+mj-ea"/>
              </a:rPr>
              <a:t>客户端访问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。</a:t>
            </a:r>
          </a:p>
          <a:p>
            <a:endParaRPr kumimoji="1" lang="zh-CN" altLang="en-US" spc="150" dirty="0">
              <a:latin typeface="+mj-ea"/>
              <a:ea typeface="+mj-ea"/>
            </a:endParaRPr>
          </a:p>
          <a:p>
            <a:r>
              <a:rPr kumimoji="1" lang="en-US" altLang="zh-CN" spc="150" dirty="0" smtClean="0">
                <a:latin typeface="+mj-ea"/>
                <a:ea typeface="+mj-ea"/>
              </a:rPr>
              <a:t>Spark</a:t>
            </a:r>
            <a:r>
              <a:rPr kumimoji="1" lang="zh-CN" altLang="en-US" spc="150" dirty="0" smtClean="0">
                <a:latin typeface="+mj-ea"/>
                <a:ea typeface="+mj-ea"/>
              </a:rPr>
              <a:t>：可以将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表映射成</a:t>
            </a:r>
            <a:r>
              <a:rPr kumimoji="1" lang="en-US" altLang="zh-CN" spc="150" dirty="0" err="1" smtClean="0">
                <a:latin typeface="+mj-ea"/>
                <a:ea typeface="+mj-ea"/>
              </a:rPr>
              <a:t>PhoenixRDD</a:t>
            </a:r>
            <a:r>
              <a:rPr kumimoji="1" lang="zh-CN" altLang="en-US" spc="150" dirty="0" smtClean="0">
                <a:latin typeface="+mj-ea"/>
                <a:ea typeface="+mj-ea"/>
              </a:rPr>
              <a:t>和</a:t>
            </a:r>
            <a:r>
              <a:rPr kumimoji="1" lang="en-US" altLang="zh-CN" spc="150" dirty="0" err="1" smtClean="0">
                <a:latin typeface="+mj-ea"/>
                <a:ea typeface="+mj-ea"/>
              </a:rPr>
              <a:t>DataFrame</a:t>
            </a:r>
            <a:r>
              <a:rPr kumimoji="1" lang="zh-CN" altLang="en-US" spc="150" dirty="0" smtClean="0">
                <a:latin typeface="+mj-ea"/>
                <a:ea typeface="+mj-ea"/>
              </a:rPr>
              <a:t>对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进行实时和离线的数据分析。</a:t>
            </a:r>
          </a:p>
          <a:p>
            <a:endParaRPr kumimoji="1" lang="zh-CN" altLang="en-US" dirty="0">
              <a:latin typeface="+mj-ea"/>
              <a:ea typeface="+mj-ea"/>
            </a:endParaRPr>
          </a:p>
          <a:p>
            <a:endParaRPr kumimoji="1" lang="zh-CN" altLang="en-US" dirty="0" smtClean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68004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CN" dirty="0" smtClean="0"/>
              <a:t>park</a:t>
            </a:r>
            <a:r>
              <a:rPr kumimoji="1" lang="zh-CN" altLang="en-US" dirty="0" smtClean="0"/>
              <a:t>连接方式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4793" y="1475130"/>
            <a:ext cx="107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wiki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地址：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wiki.intra.xiaojukeji.com/pages/viewpage.action?pageId=100713970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示例：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93" y="2675459"/>
            <a:ext cx="10058400" cy="29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7726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>
            <a:spLocks noChangeArrowheads="1"/>
          </p:cNvSpPr>
          <p:nvPr/>
        </p:nvSpPr>
        <p:spPr bwMode="auto">
          <a:xfrm>
            <a:off x="5400401" y="2880949"/>
            <a:ext cx="1261884" cy="52322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+mj-ea"/>
                <a:ea typeface="+mj-ea"/>
                <a:sym typeface="微软雅黑" panose="020B0503020204020204" pitchFamily="34" charset="-122"/>
              </a:rPr>
              <a:t>第三章</a:t>
            </a:r>
          </a:p>
        </p:txBody>
      </p:sp>
      <p:sp>
        <p:nvSpPr>
          <p:cNvPr id="3" name="TextBox 4"/>
          <p:cNvSpPr>
            <a:spLocks noChangeArrowheads="1"/>
          </p:cNvSpPr>
          <p:nvPr/>
        </p:nvSpPr>
        <p:spPr bwMode="auto">
          <a:xfrm>
            <a:off x="5378176" y="3404824"/>
            <a:ext cx="5133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+mj-ea"/>
                <a:ea typeface="+mj-ea"/>
                <a:sym typeface="Calibri" panose="020F0502020204030204" pitchFamily="34" charset="0"/>
              </a:rPr>
              <a:t>Phoenix</a:t>
            </a:r>
            <a:r>
              <a:rPr lang="zh-CN" altLang="en-US" sz="2800" b="1" dirty="0" smtClean="0">
                <a:latin typeface="+mj-ea"/>
                <a:ea typeface="+mj-ea"/>
                <a:sym typeface="Calibri" panose="020F0502020204030204" pitchFamily="34" charset="0"/>
              </a:rPr>
              <a:t>应用案例</a:t>
            </a:r>
            <a:endParaRPr lang="en-US" altLang="zh-CN" sz="2800" b="1" dirty="0" smtClean="0"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TextBox 5"/>
          <p:cNvSpPr>
            <a:spLocks noChangeArrowheads="1"/>
          </p:cNvSpPr>
          <p:nvPr/>
        </p:nvSpPr>
        <p:spPr bwMode="auto">
          <a:xfrm>
            <a:off x="3638276" y="2587262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600" dirty="0" smtClean="0">
                <a:latin typeface="FZLanTingHeiS-DB-GB"/>
                <a:ea typeface="+mj-ea"/>
                <a:sym typeface="Kozuka Mincho Pr6N H" panose="02020900000000000000" pitchFamily="18" charset="-128"/>
              </a:rPr>
              <a:t>03</a:t>
            </a:r>
            <a:endParaRPr lang="zh-CN" altLang="en-US" sz="9600" dirty="0" smtClean="0">
              <a:latin typeface="FZLanTingHeiS-DB-GB"/>
              <a:ea typeface="+mj-ea"/>
              <a:sym typeface="Kozuka Mincho Pr6N H" panose="02020900000000000000" pitchFamily="18" charset="-128"/>
            </a:endParaRPr>
          </a:p>
        </p:txBody>
      </p:sp>
      <p:sp>
        <p:nvSpPr>
          <p:cNvPr id="5" name="直接连接符 6"/>
          <p:cNvSpPr>
            <a:spLocks noChangeShapeType="1"/>
          </p:cNvSpPr>
          <p:nvPr/>
        </p:nvSpPr>
        <p:spPr bwMode="auto">
          <a:xfrm>
            <a:off x="3749041" y="3979002"/>
            <a:ext cx="630863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" name="直接连接符 7"/>
          <p:cNvSpPr>
            <a:spLocks noChangeShapeType="1"/>
          </p:cNvSpPr>
          <p:nvPr/>
        </p:nvSpPr>
        <p:spPr bwMode="auto">
          <a:xfrm>
            <a:off x="1296807" y="2593612"/>
            <a:ext cx="5835514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483065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" grpId="0" bldLvl="0" autoUpdateAnimBg="0"/>
      <p:bldP spid="4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sym typeface="Calibri" panose="020F0502020204030204" pitchFamily="34" charset="0"/>
              </a:rPr>
              <a:t>Phoenix</a:t>
            </a:r>
            <a:r>
              <a:rPr lang="zh-CN" altLang="en-US" dirty="0">
                <a:sym typeface="Calibri" panose="020F0502020204030204" pitchFamily="34" charset="0"/>
              </a:rPr>
              <a:t>业务应用案例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3962" y="1355174"/>
            <a:ext cx="10526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当前服务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业务</a:t>
            </a:r>
            <a:r>
              <a:rPr kumimoji="1" lang="en-US" altLang="zh-CN" sz="2800" dirty="0" smtClean="0">
                <a:solidFill>
                  <a:srgbClr val="EE56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40</a:t>
            </a:r>
            <a:r>
              <a:rPr kumimoji="1" lang="en-US" altLang="zh-CN" dirty="0">
                <a:solidFill>
                  <a:srgbClr val="EE56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+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例，覆盖专快、数仓、曼哈顿金融、新四、信息安全部、效能平台、质量部、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海浪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后市场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等</a:t>
            </a:r>
            <a:r>
              <a:rPr kumimoji="1" lang="en-US" altLang="zh-CN" sz="2800" dirty="0" smtClean="0">
                <a:solidFill>
                  <a:srgbClr val="EE56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10</a:t>
            </a:r>
            <a:r>
              <a:rPr kumimoji="1" lang="en-US" altLang="zh-CN" dirty="0">
                <a:solidFill>
                  <a:srgbClr val="EE56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+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个部门</a:t>
            </a:r>
          </a:p>
        </p:txBody>
      </p:sp>
    </p:spTree>
    <p:extLst>
      <p:ext uri="{BB962C8B-B14F-4D97-AF65-F5344CB8AC3E}">
        <p14:creationId xmlns:p14="http://schemas.microsoft.com/office/powerpoint/2010/main" val="108793432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sym typeface="Calibri" panose="020F0502020204030204" pitchFamily="34" charset="0"/>
              </a:rPr>
              <a:t>Phoenix</a:t>
            </a:r>
            <a:r>
              <a:rPr lang="zh-CN" altLang="en-US" dirty="0" smtClean="0">
                <a:sym typeface="Calibri" panose="020F0502020204030204" pitchFamily="34" charset="0"/>
              </a:rPr>
              <a:t>业务应用案例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6817" y="1188423"/>
            <a:ext cx="1052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数仓数据服务化：从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的重度用户转化到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的重度用户，包含公司重要的专快，顺风车，出租车，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ofo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和国际化等产品线的运营数据，每天离线数据从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定时导入到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。</a:t>
            </a:r>
            <a:endParaRPr kumimoji="1"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7" y="2175641"/>
            <a:ext cx="10526983" cy="45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610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Calibri" panose="020F0502020204030204" pitchFamily="34" charset="0"/>
              </a:rPr>
              <a:t>Phoenix</a:t>
            </a:r>
            <a:r>
              <a:rPr lang="zh-CN" altLang="en-US" dirty="0">
                <a:sym typeface="Calibri" panose="020F0502020204030204" pitchFamily="34" charset="0"/>
              </a:rPr>
              <a:t>业务应用案例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732414"/>
            <a:ext cx="10058400" cy="46362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6817" y="1170266"/>
            <a:ext cx="1052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候风系统以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Phoenix+Hbase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作为底层存储架构，离线实时混合架构</a:t>
            </a:r>
            <a:endParaRPr kumimoji="1"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01425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Calibri" panose="020F0502020204030204" pitchFamily="34" charset="0"/>
              </a:rPr>
              <a:t>Phoenix</a:t>
            </a:r>
            <a:r>
              <a:rPr lang="zh-CN" altLang="en-US" dirty="0">
                <a:sym typeface="Calibri" panose="020F0502020204030204" pitchFamily="34" charset="0"/>
              </a:rPr>
              <a:t>业务应用案例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6404" y="1073726"/>
            <a:ext cx="1052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新业务四部地图类轨迹应用：</a:t>
            </a:r>
            <a:r>
              <a:rPr lang="zh-CN" altLang="en-US" dirty="0"/>
              <a:t> </a:t>
            </a:r>
            <a:r>
              <a:rPr lang="en-US" altLang="zh-CN" dirty="0"/>
              <a:t>GPS</a:t>
            </a:r>
            <a:r>
              <a:rPr lang="zh-CN" altLang="en-US" dirty="0"/>
              <a:t>司机端轨迹的匹配结果与基于道路的索引数据，每小时从</a:t>
            </a:r>
            <a:r>
              <a:rPr lang="en-US" altLang="zh-CN" dirty="0"/>
              <a:t>HDFS</a:t>
            </a:r>
            <a:r>
              <a:rPr lang="zh-CN" altLang="en-US" dirty="0"/>
              <a:t>通过</a:t>
            </a:r>
            <a:r>
              <a:rPr lang="en-US" altLang="zh-CN" dirty="0" err="1"/>
              <a:t>MapReduce</a:t>
            </a:r>
            <a:r>
              <a:rPr lang="zh-CN" altLang="en-US" dirty="0"/>
              <a:t>生成</a:t>
            </a:r>
            <a:r>
              <a:rPr lang="en-US" altLang="zh-CN" dirty="0" err="1"/>
              <a:t>HFile</a:t>
            </a:r>
            <a:r>
              <a:rPr lang="zh-CN" altLang="en-US" dirty="0"/>
              <a:t>，</a:t>
            </a:r>
            <a:r>
              <a:rPr lang="en-US" altLang="zh-CN" dirty="0" err="1"/>
              <a:t>Bulkload</a:t>
            </a:r>
            <a:r>
              <a:rPr lang="zh-CN" altLang="en-US" dirty="0"/>
              <a:t>方式</a:t>
            </a:r>
            <a:r>
              <a:rPr lang="zh-CN" altLang="en-US" dirty="0" smtClean="0"/>
              <a:t>导入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，</a:t>
            </a:r>
            <a:r>
              <a:rPr lang="zh-CN" altLang="en-US" dirty="0"/>
              <a:t>实时查询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" y="1883182"/>
            <a:ext cx="10058400" cy="49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70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Calibri" panose="020F0502020204030204" pitchFamily="34" charset="0"/>
              </a:rPr>
              <a:t>Phoenix</a:t>
            </a:r>
            <a:r>
              <a:rPr lang="zh-CN" altLang="en-US" dirty="0">
                <a:sym typeface="Calibri" panose="020F0502020204030204" pitchFamily="34" charset="0"/>
              </a:rPr>
              <a:t>业务应用案例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6404" y="1073726"/>
            <a:ext cx="1052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专快车、顺风车订单：从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kafka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将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binlog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将订单数据实时写入到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表中，补充了关系型数据库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mysql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单机无法满足存储全部历史数据的情况，同时也使用了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二级索引进行多维度实时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查询。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3" y="2268045"/>
            <a:ext cx="10058400" cy="24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9792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>
            <a:spLocks noChangeArrowheads="1"/>
          </p:cNvSpPr>
          <p:nvPr/>
        </p:nvSpPr>
        <p:spPr bwMode="auto">
          <a:xfrm>
            <a:off x="5400401" y="2880949"/>
            <a:ext cx="1261884" cy="52322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+mj-ea"/>
                <a:ea typeface="+mj-ea"/>
                <a:sym typeface="微软雅黑" panose="020B0503020204020204" pitchFamily="34" charset="-122"/>
              </a:rPr>
              <a:t>第四章</a:t>
            </a:r>
          </a:p>
        </p:txBody>
      </p:sp>
      <p:sp>
        <p:nvSpPr>
          <p:cNvPr id="3" name="TextBox 4"/>
          <p:cNvSpPr>
            <a:spLocks noChangeArrowheads="1"/>
          </p:cNvSpPr>
          <p:nvPr/>
        </p:nvSpPr>
        <p:spPr bwMode="auto">
          <a:xfrm>
            <a:off x="5378176" y="3404824"/>
            <a:ext cx="5752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互通离线数据方案</a:t>
            </a:r>
            <a:endParaRPr lang="en-US" altLang="zh-CN" sz="2800" b="1" dirty="0" smtClean="0"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TextBox 5"/>
          <p:cNvSpPr>
            <a:spLocks noChangeArrowheads="1"/>
          </p:cNvSpPr>
          <p:nvPr/>
        </p:nvSpPr>
        <p:spPr bwMode="auto">
          <a:xfrm>
            <a:off x="3638276" y="2587262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600" dirty="0" smtClean="0">
                <a:latin typeface="FZLanTingHeiS-DB-GB"/>
                <a:ea typeface="+mj-ea"/>
                <a:sym typeface="Kozuka Mincho Pr6N H" panose="02020900000000000000" pitchFamily="18" charset="-128"/>
              </a:rPr>
              <a:t>04</a:t>
            </a:r>
            <a:endParaRPr lang="zh-CN" altLang="en-US" sz="9600" dirty="0" smtClean="0">
              <a:latin typeface="FZLanTingHeiS-DB-GB"/>
              <a:ea typeface="+mj-ea"/>
              <a:sym typeface="Kozuka Mincho Pr6N H" panose="02020900000000000000" pitchFamily="18" charset="-128"/>
            </a:endParaRPr>
          </a:p>
        </p:txBody>
      </p:sp>
      <p:sp>
        <p:nvSpPr>
          <p:cNvPr id="5" name="直接连接符 6"/>
          <p:cNvSpPr>
            <a:spLocks noChangeShapeType="1"/>
          </p:cNvSpPr>
          <p:nvPr/>
        </p:nvSpPr>
        <p:spPr bwMode="auto">
          <a:xfrm>
            <a:off x="3749041" y="4183958"/>
            <a:ext cx="630863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" name="直接连接符 7"/>
          <p:cNvSpPr>
            <a:spLocks noChangeShapeType="1"/>
          </p:cNvSpPr>
          <p:nvPr/>
        </p:nvSpPr>
        <p:spPr bwMode="auto">
          <a:xfrm>
            <a:off x="1296807" y="2593612"/>
            <a:ext cx="5835514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644146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" grpId="0" bldLvl="0" autoUpdateAnimBg="0"/>
      <p:bldP spid="4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1193962" y="201007"/>
            <a:ext cx="904474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课程目标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868" y="1308536"/>
            <a:ext cx="8576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150" dirty="0" smtClean="0">
                <a:latin typeface="+mj-ea"/>
                <a:ea typeface="+mj-ea"/>
              </a:rPr>
              <a:t>一、帮助重度使用</a:t>
            </a:r>
            <a:r>
              <a:rPr kumimoji="1" lang="en-US" altLang="zh-CN" spc="150" dirty="0">
                <a:latin typeface="+mj-ea"/>
              </a:rPr>
              <a:t>Hadoop </a:t>
            </a:r>
            <a:r>
              <a:rPr kumimoji="1" lang="zh-CN" altLang="en-US" spc="150" dirty="0" smtClean="0">
                <a:latin typeface="+mj-ea"/>
              </a:rPr>
              <a:t>、</a:t>
            </a:r>
            <a:r>
              <a:rPr kumimoji="1" lang="en-US" altLang="zh-CN" spc="150" dirty="0" smtClean="0">
                <a:latin typeface="+mj-ea"/>
                <a:ea typeface="+mj-ea"/>
              </a:rPr>
              <a:t>Hive</a:t>
            </a:r>
            <a:r>
              <a:rPr kumimoji="1" lang="zh-CN" altLang="en-US" spc="150" dirty="0" smtClean="0">
                <a:latin typeface="+mj-ea"/>
                <a:ea typeface="+mj-ea"/>
              </a:rPr>
              <a:t>、</a:t>
            </a:r>
            <a:r>
              <a:rPr kumimoji="1" lang="en-US" altLang="zh-CN" spc="150" dirty="0" smtClean="0">
                <a:latin typeface="+mj-ea"/>
                <a:ea typeface="+mj-ea"/>
              </a:rPr>
              <a:t>Spark</a:t>
            </a:r>
            <a:r>
              <a:rPr kumimoji="1" lang="zh-CN" altLang="en-US" spc="150" dirty="0" smtClean="0">
                <a:latin typeface="+mj-ea"/>
                <a:ea typeface="+mj-ea"/>
              </a:rPr>
              <a:t>和</a:t>
            </a:r>
            <a:r>
              <a:rPr kumimoji="1" lang="en-US" altLang="zh-CN" spc="150" dirty="0" err="1" smtClean="0">
                <a:latin typeface="+mj-ea"/>
                <a:ea typeface="+mj-ea"/>
              </a:rPr>
              <a:t>Mysql</a:t>
            </a:r>
            <a:r>
              <a:rPr kumimoji="1" lang="zh-CN" altLang="en-US" spc="150" smtClean="0">
                <a:latin typeface="+mj-ea"/>
                <a:ea typeface="+mj-ea"/>
              </a:rPr>
              <a:t>来做数仓，运营</a:t>
            </a:r>
            <a:r>
              <a:rPr kumimoji="1" lang="zh-CN" altLang="en-US" spc="150" dirty="0" smtClean="0">
                <a:latin typeface="+mj-ea"/>
                <a:ea typeface="+mj-ea"/>
              </a:rPr>
              <a:t>报表分析的业务方同学快速了解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较前四者的优势</a:t>
            </a:r>
          </a:p>
          <a:p>
            <a:endParaRPr kumimoji="1" lang="zh-CN" altLang="en-US" spc="150" dirty="0" smtClean="0">
              <a:latin typeface="+mj-ea"/>
              <a:ea typeface="+mj-ea"/>
            </a:endParaRPr>
          </a:p>
          <a:p>
            <a:r>
              <a:rPr kumimoji="1" lang="zh-CN" altLang="en-US" spc="150" dirty="0" smtClean="0">
                <a:latin typeface="+mj-ea"/>
                <a:ea typeface="+mj-ea"/>
              </a:rPr>
              <a:t>二、快速入门上手使用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endParaRPr kumimoji="1" lang="zh-CN" altLang="en-US" spc="150" dirty="0" smtClean="0">
              <a:latin typeface="+mj-ea"/>
              <a:ea typeface="+mj-ea"/>
            </a:endParaRPr>
          </a:p>
          <a:p>
            <a:endParaRPr kumimoji="1" lang="zh-CN" altLang="en-US" spc="150" dirty="0" smtClean="0">
              <a:latin typeface="+mj-ea"/>
              <a:ea typeface="+mj-ea"/>
            </a:endParaRPr>
          </a:p>
          <a:p>
            <a:r>
              <a:rPr kumimoji="1" lang="zh-CN" altLang="en-US" spc="150" dirty="0" smtClean="0">
                <a:latin typeface="+mj-ea"/>
                <a:ea typeface="+mj-ea"/>
              </a:rPr>
              <a:t>三、提供线下大量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使用帮助，文档来学习使用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endParaRPr kumimoji="1" lang="zh-CN" altLang="en-US" spc="150" dirty="0" smtClean="0">
              <a:latin typeface="+mj-ea"/>
              <a:ea typeface="+mj-ea"/>
            </a:endParaRPr>
          </a:p>
          <a:p>
            <a:endParaRPr kumimoji="1" lang="zh-CN" altLang="en-US" spc="150" dirty="0" smtClean="0">
              <a:latin typeface="+mj-ea"/>
              <a:ea typeface="+mj-ea"/>
            </a:endParaRPr>
          </a:p>
          <a:p>
            <a:r>
              <a:rPr kumimoji="1" lang="zh-CN" altLang="en-US" spc="150" dirty="0" smtClean="0">
                <a:latin typeface="+mj-ea"/>
                <a:ea typeface="+mj-ea"/>
              </a:rPr>
              <a:t>四、掌握离线数据</a:t>
            </a:r>
            <a:r>
              <a:rPr kumimoji="1" lang="en-US" altLang="zh-CN" spc="150" dirty="0" smtClean="0">
                <a:latin typeface="+mj-ea"/>
                <a:ea typeface="+mj-ea"/>
              </a:rPr>
              <a:t>(</a:t>
            </a:r>
            <a:r>
              <a:rPr kumimoji="1" lang="en-US" altLang="zh-CN" spc="150" dirty="0" err="1" smtClean="0">
                <a:latin typeface="+mj-ea"/>
                <a:ea typeface="+mj-ea"/>
              </a:rPr>
              <a:t>HIVE,HDFS,Spark</a:t>
            </a:r>
            <a:r>
              <a:rPr kumimoji="1" lang="en-US" altLang="zh-CN" spc="150" dirty="0" smtClean="0">
                <a:latin typeface="+mj-ea"/>
                <a:ea typeface="+mj-ea"/>
              </a:rPr>
              <a:t>)</a:t>
            </a:r>
            <a:r>
              <a:rPr kumimoji="1" lang="zh-CN" altLang="en-US" spc="150" dirty="0" smtClean="0">
                <a:latin typeface="+mj-ea"/>
                <a:ea typeface="+mj-ea"/>
              </a:rPr>
              <a:t>和</a:t>
            </a:r>
            <a:r>
              <a:rPr kumimoji="1" lang="en-US" altLang="zh-CN" spc="150" dirty="0" smtClean="0">
                <a:latin typeface="+mj-ea"/>
                <a:ea typeface="+mj-ea"/>
              </a:rPr>
              <a:t>Phoenix</a:t>
            </a:r>
            <a:r>
              <a:rPr kumimoji="1" lang="zh-CN" altLang="en-US" spc="150" dirty="0" smtClean="0">
                <a:latin typeface="+mj-ea"/>
                <a:ea typeface="+mj-ea"/>
              </a:rPr>
              <a:t>数据传输工具使用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01044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互通离线数据方案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3700" y="1247146"/>
            <a:ext cx="105269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提供互通离线数据方案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、将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数据定时迁移到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二、将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数据定时迁移到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、将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HDFS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上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CSV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数据迁移到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99523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3700" y="1247146"/>
            <a:ext cx="10526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一、首先在滴滴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接入平台创建需要打通的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表</a:t>
            </a: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二、在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客户端创建映射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表的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外部表</a:t>
            </a: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三、将源数据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表导入到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外部表</a:t>
            </a: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四、将以上脚本提交到调度系统生成一个任务</a:t>
            </a:r>
          </a:p>
        </p:txBody>
      </p:sp>
    </p:spTree>
    <p:extLst>
      <p:ext uri="{BB962C8B-B14F-4D97-AF65-F5344CB8AC3E}">
        <p14:creationId xmlns:p14="http://schemas.microsoft.com/office/powerpoint/2010/main" val="191190755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0195" y="1289789"/>
            <a:ext cx="993227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一、创建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Phoenix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表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CREATE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TABLE IF NOT EXISTS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SCHEMANAME.TABLENAME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COLUMN_A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UNSIGNED_LONG  not null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COLUMN_B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UNSIGNED_LONG  not null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COLUMN_C 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varchar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(255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),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COLUMN_D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UNSIGNED_LONG 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CONSTRAINT </a:t>
            </a:r>
            <a:r>
              <a:rPr kumimoji="1"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pk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 PRIMARY KEY (COLUMN_A,COLUMN_B)) SALT_BUCKET=8,DATA_BLOCK_ENCODING='FAST_DIFF',COMPRESSION='SNAPPY';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8113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7500" y="1104013"/>
            <a:ext cx="98576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+mj-ea"/>
                <a:ea typeface="+mj-ea"/>
              </a:rPr>
              <a:t>二、创建</a:t>
            </a:r>
            <a:r>
              <a:rPr kumimoji="1" lang="en-US" altLang="zh-CN" sz="2400" b="1" dirty="0" smtClean="0">
                <a:latin typeface="+mj-ea"/>
                <a:ea typeface="+mj-ea"/>
              </a:rPr>
              <a:t>Hive</a:t>
            </a:r>
            <a:r>
              <a:rPr kumimoji="1" lang="zh-CN" altLang="en-US" sz="2400" b="1" dirty="0" smtClean="0">
                <a:latin typeface="+mj-ea"/>
                <a:ea typeface="+mj-ea"/>
              </a:rPr>
              <a:t>外表映射</a:t>
            </a:r>
            <a:r>
              <a:rPr kumimoji="1" lang="en-US" altLang="zh-CN" sz="2400" b="1" dirty="0" smtClean="0">
                <a:latin typeface="+mj-ea"/>
                <a:ea typeface="+mj-ea"/>
              </a:rPr>
              <a:t>Phoenix</a:t>
            </a:r>
            <a:r>
              <a:rPr kumimoji="1" lang="zh-CN" altLang="en-US" sz="2400" b="1" dirty="0" smtClean="0">
                <a:latin typeface="+mj-ea"/>
                <a:ea typeface="+mj-ea"/>
              </a:rPr>
              <a:t>表</a:t>
            </a:r>
          </a:p>
          <a:p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CREATE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EXTERNAL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TABLE DATABASE.TABLENAME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 (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COLUMN_A BIGINT,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COLUMN_B BIGINT,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COLUMN_C STRING,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COLUMN_D BIGINT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)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STORED </a:t>
            </a:r>
            <a:r>
              <a:rPr kumimoji="1" lang="en-US" altLang="zh-CN" dirty="0">
                <a:latin typeface="+mj-ea"/>
                <a:ea typeface="+mj-ea"/>
              </a:rPr>
              <a:t>BY </a:t>
            </a:r>
            <a:r>
              <a:rPr kumimoji="1" lang="en-US" altLang="zh-CN" dirty="0" smtClean="0">
                <a:latin typeface="+mj-ea"/>
                <a:ea typeface="+mj-ea"/>
              </a:rPr>
              <a:t>‘</a:t>
            </a:r>
            <a:r>
              <a:rPr kumimoji="1" lang="en-US" altLang="zh-CN" dirty="0" err="1" smtClean="0">
                <a:latin typeface="+mj-ea"/>
                <a:ea typeface="+mj-ea"/>
              </a:rPr>
              <a:t>org.apache.phoenix.hive.PhoenixStorageHandler</a:t>
            </a:r>
            <a:r>
              <a:rPr kumimoji="1" lang="en-US" altLang="zh-CN" dirty="0" smtClean="0">
                <a:latin typeface="+mj-ea"/>
                <a:ea typeface="+mj-ea"/>
              </a:rPr>
              <a:t>’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TBLPROPERTIES (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" </a:t>
            </a:r>
            <a:r>
              <a:rPr kumimoji="1" lang="en-US" altLang="zh-CN" dirty="0" err="1" smtClean="0">
                <a:latin typeface="+mj-ea"/>
                <a:ea typeface="+mj-ea"/>
              </a:rPr>
              <a:t>phoenix.table.name</a:t>
            </a:r>
            <a:r>
              <a:rPr kumimoji="1" lang="en-US" altLang="zh-CN" dirty="0">
                <a:latin typeface="+mj-ea"/>
                <a:ea typeface="+mj-ea"/>
              </a:rPr>
              <a:t> "</a:t>
            </a:r>
            <a:r>
              <a:rPr kumimoji="1" lang="en-US" altLang="zh-CN" dirty="0" smtClean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= " </a:t>
            </a:r>
            <a:r>
              <a:rPr kumimoji="1" lang="en-US" altLang="zh-CN" dirty="0" smtClean="0">
                <a:latin typeface="+mj-ea"/>
                <a:ea typeface="+mj-ea"/>
              </a:rPr>
              <a:t>SCHEMANAME.TABLENAME",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" </a:t>
            </a:r>
            <a:r>
              <a:rPr kumimoji="1" lang="en-US" altLang="zh-CN" dirty="0" err="1" smtClean="0">
                <a:latin typeface="+mj-ea"/>
                <a:ea typeface="+mj-ea"/>
              </a:rPr>
              <a:t>phoenix.zookeeper.quorum</a:t>
            </a:r>
            <a:r>
              <a:rPr kumimoji="1" lang="en-US" altLang="zh-CN" dirty="0" smtClean="0">
                <a:latin typeface="+mj-ea"/>
                <a:ea typeface="+mj-ea"/>
              </a:rPr>
              <a:t>” </a:t>
            </a:r>
            <a:r>
              <a:rPr kumimoji="1" lang="en-US" altLang="zh-CN" dirty="0">
                <a:latin typeface="+mj-ea"/>
                <a:ea typeface="+mj-ea"/>
              </a:rPr>
              <a:t>= " </a:t>
            </a:r>
            <a:r>
              <a:rPr kumimoji="1" lang="en-US" altLang="zh-CN" dirty="0" smtClean="0">
                <a:latin typeface="+mj-ea"/>
                <a:ea typeface="+mj-ea"/>
              </a:rPr>
              <a:t>10.93.61.48", 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" </a:t>
            </a:r>
            <a:r>
              <a:rPr kumimoji="1" lang="en-US" altLang="zh-CN" dirty="0" err="1" smtClean="0">
                <a:latin typeface="+mj-ea"/>
                <a:ea typeface="+mj-ea"/>
              </a:rPr>
              <a:t>phoenix.rowkeys</a:t>
            </a:r>
            <a:r>
              <a:rPr kumimoji="1" lang="en-US" altLang="zh-CN" dirty="0">
                <a:latin typeface="+mj-ea"/>
                <a:ea typeface="+mj-ea"/>
              </a:rPr>
              <a:t>" = </a:t>
            </a:r>
            <a:r>
              <a:rPr kumimoji="1" lang="en-US" altLang="zh-CN" dirty="0" smtClean="0">
                <a:latin typeface="+mj-ea"/>
                <a:ea typeface="+mj-ea"/>
              </a:rPr>
              <a:t>”COLUMN_A,COLUMN_B",</a:t>
            </a:r>
          </a:p>
          <a:p>
            <a:r>
              <a:rPr kumimoji="1" lang="en-US" altLang="zh-CN" dirty="0" smtClean="0">
                <a:latin typeface="+mj-ea"/>
                <a:ea typeface="+mj-ea"/>
              </a:rPr>
              <a:t>"</a:t>
            </a:r>
            <a:r>
              <a:rPr kumimoji="1" lang="en-US" altLang="zh-CN" dirty="0" err="1">
                <a:latin typeface="+mj-ea"/>
                <a:ea typeface="+mj-ea"/>
              </a:rPr>
              <a:t>phoenix.column.mapping</a:t>
            </a:r>
            <a:r>
              <a:rPr kumimoji="1" lang="en-US" altLang="zh-CN" dirty="0">
                <a:latin typeface="+mj-ea"/>
                <a:ea typeface="+mj-ea"/>
              </a:rPr>
              <a:t>" = </a:t>
            </a:r>
            <a:r>
              <a:rPr kumimoji="1" lang="en-US" altLang="zh-CN" dirty="0" smtClean="0">
                <a:latin typeface="+mj-ea"/>
                <a:ea typeface="+mj-ea"/>
              </a:rPr>
              <a:t>"</a:t>
            </a:r>
            <a:r>
              <a:rPr kumimoji="1" lang="en-US" altLang="zh-CN" dirty="0">
                <a:latin typeface="+mj-ea"/>
                <a:ea typeface="+mj-ea"/>
              </a:rPr>
              <a:t>COLUMN_A</a:t>
            </a:r>
            <a:r>
              <a:rPr kumimoji="1" lang="en-US" altLang="zh-CN" dirty="0" smtClean="0">
                <a:latin typeface="+mj-ea"/>
                <a:ea typeface="+mj-ea"/>
              </a:rPr>
              <a:t>:COLUMN_A</a:t>
            </a:r>
            <a:r>
              <a:rPr kumimoji="1" lang="en-US" altLang="zh-CN" dirty="0">
                <a:latin typeface="+mj-ea"/>
                <a:ea typeface="+mj-ea"/>
              </a:rPr>
              <a:t>, COLUMN_B</a:t>
            </a:r>
            <a:r>
              <a:rPr kumimoji="1" lang="en-US" altLang="zh-CN" dirty="0" smtClean="0">
                <a:latin typeface="+mj-ea"/>
                <a:ea typeface="+mj-ea"/>
              </a:rPr>
              <a:t>:COLUMN_B</a:t>
            </a:r>
            <a:r>
              <a:rPr kumimoji="1" lang="en-US" altLang="zh-CN" dirty="0">
                <a:latin typeface="+mj-ea"/>
                <a:ea typeface="+mj-ea"/>
              </a:rPr>
              <a:t>, COLUMN_C </a:t>
            </a:r>
            <a:r>
              <a:rPr kumimoji="1" lang="en-US" altLang="zh-CN" dirty="0" smtClean="0">
                <a:latin typeface="+mj-ea"/>
                <a:ea typeface="+mj-ea"/>
              </a:rPr>
              <a:t>:</a:t>
            </a:r>
            <a:r>
              <a:rPr kumimoji="1" lang="en-US" altLang="zh-CN" dirty="0">
                <a:latin typeface="+mj-ea"/>
                <a:ea typeface="+mj-ea"/>
              </a:rPr>
              <a:t>COLUMN_C, COLUMN_D </a:t>
            </a:r>
            <a:r>
              <a:rPr kumimoji="1" lang="en-US" altLang="zh-CN" dirty="0" smtClean="0">
                <a:latin typeface="+mj-ea"/>
                <a:ea typeface="+mj-ea"/>
              </a:rPr>
              <a:t>:</a:t>
            </a:r>
            <a:r>
              <a:rPr kumimoji="1" lang="en-US" altLang="zh-CN" dirty="0">
                <a:latin typeface="+mj-ea"/>
                <a:ea typeface="+mj-ea"/>
              </a:rPr>
              <a:t>COLUMN_D");</a:t>
            </a:r>
            <a:endParaRPr kumimoji="1" lang="zh-CN" altLang="en-US" dirty="0" smtClean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64121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9015" y="1236874"/>
            <a:ext cx="1070478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三、将源数据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Hive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表中的数据导入到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Phoenix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表</a:t>
            </a: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源数据表：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DATABASE.EXPORT_TABLENAME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Phoenix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映射的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外表：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DATABASE.TABLENAME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HIVE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客户端执行语句：</a:t>
            </a:r>
          </a:p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5" y="3482895"/>
            <a:ext cx="11670671" cy="20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760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9822" y="1237806"/>
            <a:ext cx="105429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+mj-ea"/>
                <a:ea typeface="+mj-ea"/>
              </a:rPr>
              <a:t>四、将</a:t>
            </a:r>
            <a:r>
              <a:rPr kumimoji="1" lang="en-US" altLang="zh-CN" sz="2400" b="1" dirty="0" smtClean="0">
                <a:latin typeface="+mj-ea"/>
                <a:ea typeface="+mj-ea"/>
              </a:rPr>
              <a:t>Phoenix</a:t>
            </a:r>
            <a:r>
              <a:rPr kumimoji="1" lang="zh-CN" altLang="en-US" sz="2400" b="1" dirty="0" smtClean="0">
                <a:latin typeface="+mj-ea"/>
                <a:ea typeface="+mj-ea"/>
              </a:rPr>
              <a:t>表数据导入到</a:t>
            </a:r>
            <a:r>
              <a:rPr kumimoji="1" lang="en-US" altLang="zh-CN" sz="2400" b="1" dirty="0" smtClean="0">
                <a:latin typeface="+mj-ea"/>
                <a:ea typeface="+mj-ea"/>
              </a:rPr>
              <a:t>Hive</a:t>
            </a:r>
            <a:r>
              <a:rPr kumimoji="1" lang="zh-CN" altLang="en-US" sz="2400" b="1" dirty="0" smtClean="0">
                <a:latin typeface="+mj-ea"/>
                <a:ea typeface="+mj-ea"/>
              </a:rPr>
              <a:t>表</a:t>
            </a:r>
          </a:p>
          <a:p>
            <a:endParaRPr kumimoji="1" lang="zh-CN" altLang="en-US" dirty="0">
              <a:latin typeface="+mj-ea"/>
              <a:ea typeface="+mj-ea"/>
            </a:endParaRPr>
          </a:p>
          <a:p>
            <a:r>
              <a:rPr kumimoji="1" lang="en-US" altLang="zh-CN" dirty="0" smtClean="0">
                <a:latin typeface="+mj-ea"/>
                <a:ea typeface="+mj-ea"/>
              </a:rPr>
              <a:t>Phoenix</a:t>
            </a:r>
            <a:r>
              <a:rPr kumimoji="1" lang="zh-CN" altLang="en-US" dirty="0">
                <a:latin typeface="+mj-ea"/>
                <a:ea typeface="+mj-ea"/>
              </a:rPr>
              <a:t>映射的</a:t>
            </a:r>
            <a:r>
              <a:rPr kumimoji="1" lang="en-US" altLang="zh-CN" dirty="0">
                <a:latin typeface="+mj-ea"/>
                <a:ea typeface="+mj-ea"/>
              </a:rPr>
              <a:t>Hive</a:t>
            </a:r>
            <a:r>
              <a:rPr kumimoji="1" lang="zh-CN" altLang="en-US" dirty="0">
                <a:latin typeface="+mj-ea"/>
                <a:ea typeface="+mj-ea"/>
              </a:rPr>
              <a:t>外表：</a:t>
            </a:r>
            <a:r>
              <a:rPr kumimoji="1" lang="en-US" altLang="zh-CN" dirty="0" smtClean="0">
                <a:latin typeface="+mj-ea"/>
                <a:ea typeface="+mj-ea"/>
              </a:rPr>
              <a:t>DATABASE.TABLENAME</a:t>
            </a:r>
            <a:endParaRPr kumimoji="1" lang="zh-CN" altLang="en-US" dirty="0" smtClean="0">
              <a:latin typeface="+mj-ea"/>
              <a:ea typeface="+mj-ea"/>
            </a:endParaRPr>
          </a:p>
          <a:p>
            <a:r>
              <a:rPr kumimoji="1" lang="zh-CN" altLang="en-US" dirty="0" smtClean="0">
                <a:latin typeface="+mj-ea"/>
                <a:ea typeface="+mj-ea"/>
              </a:rPr>
              <a:t>导入目标</a:t>
            </a:r>
            <a:r>
              <a:rPr kumimoji="1" lang="en-US" altLang="zh-CN" dirty="0" smtClean="0">
                <a:latin typeface="+mj-ea"/>
                <a:ea typeface="+mj-ea"/>
              </a:rPr>
              <a:t>Hive</a:t>
            </a:r>
            <a:r>
              <a:rPr kumimoji="1" lang="zh-CN" altLang="en-US" dirty="0" smtClean="0">
                <a:latin typeface="+mj-ea"/>
                <a:ea typeface="+mj-ea"/>
              </a:rPr>
              <a:t>表</a:t>
            </a:r>
            <a:r>
              <a:rPr kumimoji="1" lang="zh-CN" altLang="en-US" dirty="0">
                <a:latin typeface="+mj-ea"/>
                <a:ea typeface="+mj-ea"/>
              </a:rPr>
              <a:t>：</a:t>
            </a:r>
            <a:r>
              <a:rPr kumimoji="1" lang="en-US" altLang="zh-CN" dirty="0" smtClean="0">
                <a:latin typeface="+mj-ea"/>
                <a:ea typeface="+mj-ea"/>
              </a:rPr>
              <a:t>DATABASE.IMPORT_TABLENAME</a:t>
            </a:r>
            <a:endParaRPr kumimoji="1" lang="zh-CN" altLang="en-US" dirty="0" smtClean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  <a:p>
            <a:r>
              <a:rPr kumimoji="1" lang="zh-CN" altLang="en-US" dirty="0" smtClean="0">
                <a:latin typeface="+mj-ea"/>
                <a:ea typeface="+mj-ea"/>
              </a:rPr>
              <a:t>在</a:t>
            </a:r>
            <a:r>
              <a:rPr kumimoji="1" lang="en-US" altLang="zh-CN" dirty="0" smtClean="0">
                <a:latin typeface="+mj-ea"/>
                <a:ea typeface="+mj-ea"/>
              </a:rPr>
              <a:t>HIVE</a:t>
            </a:r>
            <a:r>
              <a:rPr kumimoji="1" lang="zh-CN" altLang="en-US" dirty="0" smtClean="0">
                <a:latin typeface="+mj-ea"/>
                <a:ea typeface="+mj-ea"/>
              </a:rPr>
              <a:t>客户端执行</a:t>
            </a:r>
            <a:r>
              <a:rPr kumimoji="1" lang="zh-CN" altLang="en-US" dirty="0">
                <a:latin typeface="+mj-ea"/>
                <a:ea typeface="+mj-ea"/>
              </a:rPr>
              <a:t>语句：</a:t>
            </a:r>
          </a:p>
          <a:p>
            <a:endParaRPr kumimoji="1" lang="zh-CN" altLang="en-US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  <a:p>
            <a:endParaRPr kumimoji="1" lang="zh-CN" altLang="en-US" dirty="0" smtClean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  <a:p>
            <a:endParaRPr kumimoji="1"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2" y="3687080"/>
            <a:ext cx="11083159" cy="12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2308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3700" y="1247146"/>
            <a:ext cx="105269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本示例在调度系统演示一个</a:t>
            </a:r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到</a:t>
            </a:r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数据导入的定时任务</a:t>
            </a:r>
          </a:p>
          <a:p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调度系统访问地址：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daxg.intra.xiaojukeji.com/capricornus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、上传数据导出脚本到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hdfs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、创建一个工作流，填写相关路径</a:t>
            </a: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3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、生成批次，定时执行</a:t>
            </a: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20860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7" y="847537"/>
            <a:ext cx="6132178" cy="58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402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38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9" y="847537"/>
            <a:ext cx="8622270" cy="55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692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sym typeface="Calibri" panose="020F0502020204030204" pitchFamily="34" charset="0"/>
              </a:rPr>
              <a:t>Phoenix</a:t>
            </a:r>
            <a:r>
              <a:rPr lang="zh-CN" altLang="en-US" dirty="0" smtClean="0">
                <a:sym typeface="Calibri" panose="020F0502020204030204" pitchFamily="34" charset="0"/>
              </a:rPr>
              <a:t>线下学习文档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3700" y="1247146"/>
            <a:ext cx="1052698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滴滴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平台接入：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dhs.didichuxing.com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入门导航：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http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2"/>
              </a:rPr>
              <a:t>wiki.intra.xiaojukeji.com/pages/viewpage.action?pageId=92125493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多语言 数据读写：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3"/>
              </a:rPr>
              <a:t>http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3"/>
              </a:rPr>
              <a:t>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3"/>
              </a:rPr>
              <a:t>wiki.intra.xiaojukeji.com/pages/viewpage.action?pageId=109852801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建表示例：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4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4"/>
              </a:rPr>
              <a:t>wiki.intra.xiaojukeji.com/pages/viewpage.action?pageId=109852662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数据类型：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5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5"/>
              </a:rPr>
              <a:t>wiki.intra.xiaojukeji.com/pages/viewpage.action?pageId=109852671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内置函数：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6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6"/>
              </a:rPr>
              <a:t>wiki.intra.xiaojukeji.com/pages/viewpage.action?pageId=109852683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索引使用：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7"/>
              </a:rPr>
              <a:t>http://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7"/>
              </a:rPr>
              <a:t>wiki.intra.xiaojukeji.com/pages/viewpage.action?pageId=109852695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与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HDFS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Spark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数据集成文档：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8"/>
              </a:rPr>
              <a:t>http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8"/>
              </a:rPr>
              <a:t>://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hlinkClick r:id="rId8"/>
              </a:rPr>
              <a:t>wiki.intra.xiaojukeji.com/pages/viewpage.action?pageId=109852721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更多靠谱文档请关注入门导航！遇到问题请各位及时扫码进群！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44045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2689" y="789880"/>
            <a:ext cx="9139311" cy="605789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5"/>
          <p:cNvSpPr>
            <a:spLocks noChangeArrowheads="1"/>
          </p:cNvSpPr>
          <p:nvPr/>
        </p:nvSpPr>
        <p:spPr bwMode="auto">
          <a:xfrm>
            <a:off x="645497" y="3583696"/>
            <a:ext cx="18970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FFC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Contents</a:t>
            </a:r>
            <a:endParaRPr lang="zh-CN" altLang="en-US" sz="3600" b="1" dirty="0">
              <a:solidFill>
                <a:srgbClr val="FFC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5" name="TextBox 6"/>
          <p:cNvSpPr>
            <a:spLocks noChangeArrowheads="1"/>
          </p:cNvSpPr>
          <p:nvPr/>
        </p:nvSpPr>
        <p:spPr bwMode="auto">
          <a:xfrm>
            <a:off x="937597" y="2861384"/>
            <a:ext cx="1312862" cy="769937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76" name="三角形 18"/>
          <p:cNvSpPr/>
          <p:nvPr/>
        </p:nvSpPr>
        <p:spPr>
          <a:xfrm rot="5400000">
            <a:off x="2933098" y="1728999"/>
            <a:ext cx="676832" cy="443066"/>
          </a:xfrm>
          <a:prstGeom prst="triangle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9"/>
          <p:cNvSpPr>
            <a:spLocks noChangeArrowheads="1"/>
          </p:cNvSpPr>
          <p:nvPr/>
        </p:nvSpPr>
        <p:spPr bwMode="auto">
          <a:xfrm>
            <a:off x="3965575" y="1709167"/>
            <a:ext cx="5867742" cy="4827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第一章：</a:t>
            </a:r>
            <a:r>
              <a:rPr lang="nl-N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滴滴</a:t>
            </a:r>
            <a:r>
              <a:rPr lang="nl-NL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nl-NL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简介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及优势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8" name="矩形 11"/>
          <p:cNvSpPr>
            <a:spLocks noChangeArrowheads="1"/>
          </p:cNvSpPr>
          <p:nvPr/>
        </p:nvSpPr>
        <p:spPr bwMode="auto">
          <a:xfrm>
            <a:off x="3965575" y="2661263"/>
            <a:ext cx="5867742" cy="484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第二章：</a:t>
            </a:r>
            <a:r>
              <a:rPr lang="nl-N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Phoenix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连接及使用方式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9" name="矩形 13"/>
          <p:cNvSpPr>
            <a:spLocks noChangeArrowheads="1"/>
          </p:cNvSpPr>
          <p:nvPr/>
        </p:nvSpPr>
        <p:spPr bwMode="auto">
          <a:xfrm>
            <a:off x="3965575" y="3615524"/>
            <a:ext cx="5867742" cy="482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章：</a:t>
            </a:r>
            <a:r>
              <a:rPr lang="nl-NL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nl-NL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15"/>
          <p:cNvSpPr>
            <a:spLocks noChangeArrowheads="1"/>
          </p:cNvSpPr>
          <p:nvPr/>
        </p:nvSpPr>
        <p:spPr bwMode="auto">
          <a:xfrm>
            <a:off x="3965575" y="4567621"/>
            <a:ext cx="5867742" cy="484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第四章：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Phoenix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如何和离线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Hive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数据集成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071154" y="91440"/>
            <a:ext cx="248195" cy="548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 flipH="1" flipV="1">
            <a:off x="517240" y="701840"/>
            <a:ext cx="314033" cy="40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24000" y="415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757055" y="387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9" name="组 18"/>
          <p:cNvGrpSpPr/>
          <p:nvPr/>
        </p:nvGrpSpPr>
        <p:grpSpPr>
          <a:xfrm>
            <a:off x="0" y="0"/>
            <a:ext cx="12192000" cy="1097956"/>
            <a:chOff x="0" y="-1394335"/>
            <a:chExt cx="12192000" cy="1097956"/>
          </a:xfrm>
        </p:grpSpPr>
        <p:sp>
          <p:nvSpPr>
            <p:cNvPr id="23" name="矩形 22"/>
            <p:cNvSpPr/>
            <p:nvPr/>
          </p:nvSpPr>
          <p:spPr>
            <a:xfrm>
              <a:off x="0" y="-1394335"/>
              <a:ext cx="12192000" cy="800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三角形 21"/>
            <p:cNvSpPr/>
            <p:nvPr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" y="66097"/>
            <a:ext cx="565636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553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utoUpdateAnimBg="0"/>
      <p:bldP spid="75" grpId="0" bldLvl="0" animBg="1" autoUpdateAnimBg="0"/>
      <p:bldP spid="77" grpId="0" bldLvl="0" animBg="1" autoUpdateAnimBg="0"/>
      <p:bldP spid="78" grpId="0" bldLvl="0" animBg="1" autoUpdateAnimBg="0"/>
      <p:bldP spid="79" grpId="0" bldLvl="0" animBg="1" autoUpdateAnimBg="0"/>
      <p:bldP spid="80" grpId="0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dirty="0" smtClean="0">
                <a:sym typeface="Calibri" panose="020F0502020204030204" pitchFamily="34" charset="0"/>
              </a:rPr>
              <a:t>Phoenix</a:t>
            </a:r>
            <a:r>
              <a:rPr lang="zh-CN" altLang="en-US" dirty="0" smtClean="0">
                <a:sym typeface="Calibri" panose="020F0502020204030204" pitchFamily="34" charset="0"/>
              </a:rPr>
              <a:t>钉钉群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40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3" y="1150884"/>
            <a:ext cx="4839673" cy="55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119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305" r="277" b="305"/>
          <a:stretch/>
        </p:blipFill>
        <p:spPr>
          <a:xfrm>
            <a:off x="3591" y="-211015"/>
            <a:ext cx="12204000" cy="7069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64443" y="2767280"/>
            <a:ext cx="888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kumimoji="1" lang="zh-CN" altLang="en-US" sz="8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97148" y="2767280"/>
            <a:ext cx="218660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flipV="1">
            <a:off x="2909404" y="3970076"/>
            <a:ext cx="38406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页脚占位符 1"/>
          <p:cNvSpPr txBox="1">
            <a:spLocks/>
          </p:cNvSpPr>
          <p:nvPr/>
        </p:nvSpPr>
        <p:spPr>
          <a:xfrm>
            <a:off x="3333774" y="4090719"/>
            <a:ext cx="584998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zh-CN" sz="1400" smtClean="0">
                <a:solidFill>
                  <a:schemeClr val="bg1"/>
                </a:solidFill>
              </a:rPr>
              <a:t>Copyright © 2016 Didi College. All rights reserved.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45466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>
            <a:spLocks noChangeArrowheads="1"/>
          </p:cNvSpPr>
          <p:nvPr/>
        </p:nvSpPr>
        <p:spPr bwMode="auto">
          <a:xfrm>
            <a:off x="5400401" y="2880949"/>
            <a:ext cx="1261884" cy="52322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+mj-ea"/>
                <a:ea typeface="+mj-ea"/>
                <a:sym typeface="微软雅黑" panose="020B0503020204020204" pitchFamily="34" charset="-122"/>
              </a:rPr>
              <a:t>第一章</a:t>
            </a:r>
          </a:p>
        </p:txBody>
      </p: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5378176" y="3404824"/>
            <a:ext cx="5133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800" b="1" dirty="0" smtClean="0">
                <a:latin typeface="+mj-ea"/>
                <a:ea typeface="+mj-ea"/>
                <a:sym typeface="Calibri" panose="020F0502020204030204" pitchFamily="34" charset="0"/>
              </a:rPr>
              <a:t>滴滴</a:t>
            </a:r>
            <a:r>
              <a:rPr lang="en-US" altLang="zh-CN" sz="2800" b="1" dirty="0" smtClean="0">
                <a:latin typeface="+mj-ea"/>
                <a:ea typeface="+mj-ea"/>
                <a:sym typeface="Calibri" panose="020F0502020204030204" pitchFamily="34" charset="0"/>
              </a:rPr>
              <a:t>Phoenix</a:t>
            </a:r>
            <a:r>
              <a:rPr lang="zh-CN" altLang="en-US" sz="2800" b="1" dirty="0" smtClean="0">
                <a:latin typeface="+mj-ea"/>
                <a:ea typeface="+mj-ea"/>
                <a:sym typeface="Calibri" panose="020F0502020204030204" pitchFamily="34" charset="0"/>
              </a:rPr>
              <a:t>简介</a:t>
            </a:r>
            <a:endParaRPr lang="en-US" altLang="zh-CN" sz="2800" b="1" dirty="0" smtClean="0"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0" name="TextBox 5"/>
          <p:cNvSpPr>
            <a:spLocks noChangeArrowheads="1"/>
          </p:cNvSpPr>
          <p:nvPr/>
        </p:nvSpPr>
        <p:spPr bwMode="auto">
          <a:xfrm>
            <a:off x="3638276" y="2587262"/>
            <a:ext cx="155363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600" dirty="0" smtClean="0">
                <a:latin typeface="FZLanTingHeiS-DB-GB"/>
                <a:ea typeface="+mj-ea"/>
                <a:sym typeface="Kozuka Mincho Pr6N H" panose="02020900000000000000" pitchFamily="18" charset="-128"/>
              </a:rPr>
              <a:t>01</a:t>
            </a:r>
            <a:endParaRPr lang="zh-CN" altLang="en-US" sz="9600" dirty="0" smtClean="0">
              <a:latin typeface="FZLanTingHeiS-DB-GB"/>
              <a:ea typeface="+mj-ea"/>
              <a:sym typeface="Kozuka Mincho Pr6N H" panose="02020900000000000000" pitchFamily="18" charset="-128"/>
            </a:endParaRPr>
          </a:p>
        </p:txBody>
      </p:sp>
      <p:sp>
        <p:nvSpPr>
          <p:cNvPr id="11" name="直接连接符 6"/>
          <p:cNvSpPr>
            <a:spLocks noChangeShapeType="1"/>
          </p:cNvSpPr>
          <p:nvPr/>
        </p:nvSpPr>
        <p:spPr bwMode="auto">
          <a:xfrm>
            <a:off x="3749041" y="3979002"/>
            <a:ext cx="630863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直接连接符 7"/>
          <p:cNvSpPr>
            <a:spLocks noChangeShapeType="1"/>
          </p:cNvSpPr>
          <p:nvPr/>
        </p:nvSpPr>
        <p:spPr bwMode="auto">
          <a:xfrm>
            <a:off x="1296807" y="2593612"/>
            <a:ext cx="5835514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754401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  <p:bldP spid="9" grpId="0" bldLvl="0" autoUpdateAnimBg="0"/>
      <p:bldP spid="10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3962" y="1355174"/>
            <a:ext cx="1052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一、简介</a:t>
            </a:r>
          </a:p>
          <a:p>
            <a:pPr algn="just"/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滴滴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是一款分布式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引擎，依托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apache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之上进行改造和优化，底层存储为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</a:t>
            </a:r>
            <a:r>
              <a:rPr kumimoji="1" lang="en-US" altLang="zh-CN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B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，相当于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对于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Hadoop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降低了用户使用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的门槛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(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相当于从写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MR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到写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SQL)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，同时继承了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水平扩展，优良的计算和存储性能，提供了丰富的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语法，数据类型，索引和离线和实时数据传输功能。</a:t>
            </a:r>
            <a:endParaRPr kumimoji="1"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	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75149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0" y="0"/>
            <a:ext cx="12192000" cy="1097956"/>
            <a:chOff x="0" y="-1394335"/>
            <a:chExt cx="12192000" cy="1097956"/>
          </a:xfrm>
        </p:grpSpPr>
        <p:grpSp>
          <p:nvGrpSpPr>
            <p:cNvPr id="7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FD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CN" altLang="en-US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三角形 8"/>
            <p:cNvSpPr/>
            <p:nvPr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FFD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39681" y="2454841"/>
            <a:ext cx="105269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一、低访问延迟和低数据延迟</a:t>
            </a:r>
          </a:p>
          <a:p>
            <a:pPr algn="just"/>
            <a:endParaRPr kumimoji="1" lang="zh-CN" altLang="en-US" sz="2800" spc="15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二、安装和使用简单（支持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jdbc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连接，标准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语法，不需要分库分表）</a:t>
            </a:r>
          </a:p>
          <a:p>
            <a:pPr algn="just"/>
            <a:endParaRPr kumimoji="1" lang="zh-CN" altLang="en-US" sz="2800" spc="15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三、平滑横向扩展</a:t>
            </a:r>
          </a:p>
          <a:p>
            <a:pPr algn="just"/>
            <a:endParaRPr kumimoji="1" lang="zh-CN" altLang="en-US" sz="2800" spc="1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四、良好的读写性能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41671" y="107662"/>
            <a:ext cx="775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sz="32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41671" y="1513797"/>
            <a:ext cx="875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提供比</a:t>
            </a:r>
            <a:r>
              <a:rPr kumimoji="1"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hive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查询更</a:t>
            </a:r>
            <a:r>
              <a:rPr kumimoji="1" lang="zh-CN" altLang="en-US" sz="2800" b="1" dirty="0" smtClean="0">
                <a:solidFill>
                  <a:srgbClr val="EE561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快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400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容量更</a:t>
            </a:r>
            <a:r>
              <a:rPr kumimoji="1" lang="zh-CN" altLang="en-US" sz="2800" b="1" dirty="0" smtClean="0">
                <a:solidFill>
                  <a:srgbClr val="EE561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的分布式数据库！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" y="66097"/>
            <a:ext cx="565636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250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3962" y="1355174"/>
            <a:ext cx="105269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一、低访问延迟和低数据延迟</a:t>
            </a: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没有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的访问延迟问题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: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利用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hbase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底层的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corprocessor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在服务器端进行数据过滤，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不需要启动</a:t>
            </a:r>
            <a:r>
              <a:rPr kumimoji="1" lang="en-US" altLang="zh-CN" spc="15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mapreduce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，预分配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server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，不需要队列向</a:t>
            </a:r>
            <a:r>
              <a:rPr kumimoji="1" lang="en-US" altLang="zh-CN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yarn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申请资源，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如果使用</a:t>
            </a:r>
            <a:r>
              <a:rPr kumimoji="1" lang="en-US" altLang="zh-CN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phoenix+hbase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，数据分析方得到结果会从</a:t>
            </a:r>
            <a:r>
              <a:rPr kumimoji="1"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10+min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到毫秒级的结果返回，极大地提高了用户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体验。</a:t>
            </a:r>
          </a:p>
          <a:p>
            <a:pPr algn="just"/>
            <a:endParaRPr kumimoji="1"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实时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写入实时查询，没有使用</a:t>
            </a:r>
            <a:r>
              <a:rPr kumimoji="1"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Hive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</a:t>
            </a:r>
            <a:r>
              <a:rPr kumimoji="1"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T+1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的数据延迟，数据实时写入</a:t>
            </a:r>
            <a:r>
              <a:rPr kumimoji="1"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phoenix</a:t>
            </a:r>
            <a:r>
              <a:rPr kumimoji="1"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，实时</a:t>
            </a:r>
            <a:r>
              <a:rPr kumimoji="1" lang="zh-CN" altLang="en-US" spc="1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查询。</a:t>
            </a:r>
          </a:p>
          <a:p>
            <a:pPr algn="just"/>
            <a:endParaRPr kumimoji="1" lang="zh-CN" altLang="en-US" spc="15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53664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Phoenix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F216-1512-904A-952E-782D0027D82F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93962" y="1355174"/>
            <a:ext cx="105269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二、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使用简单（标准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SQL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语法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kumimoji="1"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rowkey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设计简单预分区约束指定）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	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标准的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SQL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语法支持：支持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JDBC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连接，只需要将</a:t>
            </a:r>
            <a:r>
              <a:rPr kumimoji="1" lang="en-US" altLang="zh-CN" spc="150" dirty="0" err="1" smtClean="0">
                <a:latin typeface="Microsoft YaHei" charset="0"/>
                <a:ea typeface="Microsoft YaHei" charset="0"/>
                <a:cs typeface="Microsoft YaHei" charset="0"/>
              </a:rPr>
              <a:t>phoenixDriver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加入到项目中即可使用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phoenix</a:t>
            </a:r>
            <a:endParaRPr kumimoji="1" lang="zh-CN" altLang="en-US" spc="15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endParaRPr kumimoji="1" lang="zh-CN" altLang="en-US" spc="15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Salted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buckets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phoenix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自带的分区特性，通过建表时指定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SALT_BUCKETS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约束就可以使用该特性，该特性针对主键是自增长类型的表结构，利用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hash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算法将自增的主键均匀的写入到各个分区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(region)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中，随着数据量增大，只需要让管理员增大</a:t>
            </a:r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buckets(region)</a:t>
            </a:r>
            <a:r>
              <a:rPr kumimoji="1"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即可满足业务需求，不需要业务方分库分表，降低业务对架构的依赖</a:t>
            </a:r>
          </a:p>
          <a:p>
            <a:pPr algn="just"/>
            <a:endParaRPr kumimoji="1" lang="zh-CN" altLang="en-US" spc="15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kumimoji="1"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Example:</a:t>
            </a:r>
            <a:endParaRPr kumimoji="1" lang="zh-CN" altLang="en-US" spc="15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spc="15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spc="150" dirty="0" smtClean="0">
                <a:latin typeface="Microsoft YaHei" charset="0"/>
                <a:ea typeface="Microsoft YaHei" charset="0"/>
                <a:cs typeface="Microsoft YaHei" charset="0"/>
              </a:rPr>
              <a:t>CREATE </a:t>
            </a:r>
            <a:r>
              <a:rPr lang="en-US" altLang="zh-CN" spc="150" dirty="0">
                <a:latin typeface="Microsoft YaHei" charset="0"/>
                <a:ea typeface="Microsoft YaHei" charset="0"/>
                <a:cs typeface="Microsoft YaHei" charset="0"/>
              </a:rPr>
              <a:t>TABLE table (</a:t>
            </a:r>
            <a:r>
              <a:rPr lang="en-US" altLang="zh-CN" spc="150" dirty="0" err="1">
                <a:latin typeface="Microsoft YaHei" charset="0"/>
                <a:ea typeface="Microsoft YaHei" charset="0"/>
                <a:cs typeface="Microsoft YaHei" charset="0"/>
              </a:rPr>
              <a:t>a_key</a:t>
            </a:r>
            <a:r>
              <a:rPr lang="en-US" altLang="zh-CN" spc="150" dirty="0">
                <a:latin typeface="Microsoft YaHei" charset="0"/>
                <a:ea typeface="Microsoft YaHei" charset="0"/>
                <a:cs typeface="Microsoft YaHei" charset="0"/>
              </a:rPr>
              <a:t> VARCHAR PRIMARY KEY, </a:t>
            </a:r>
            <a:r>
              <a:rPr lang="en-US" altLang="zh-CN" spc="150" dirty="0" err="1">
                <a:latin typeface="Microsoft YaHei" charset="0"/>
                <a:ea typeface="Microsoft YaHei" charset="0"/>
                <a:cs typeface="Microsoft YaHei" charset="0"/>
              </a:rPr>
              <a:t>a_col</a:t>
            </a:r>
            <a:r>
              <a:rPr lang="en-US" altLang="zh-CN" spc="150" dirty="0">
                <a:latin typeface="Microsoft YaHei" charset="0"/>
                <a:ea typeface="Microsoft YaHei" charset="0"/>
                <a:cs typeface="Microsoft YaHei" charset="0"/>
              </a:rPr>
              <a:t> VARCHAR) SALT_BUCKETS = 20;</a:t>
            </a:r>
          </a:p>
          <a:p>
            <a:pPr algn="just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	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22774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10313</TotalTime>
  <Words>1332</Words>
  <Application>Microsoft Macintosh PowerPoint</Application>
  <PresentationFormat>宽屏</PresentationFormat>
  <Paragraphs>313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 Black</vt:lpstr>
      <vt:lpstr>Calibri</vt:lpstr>
      <vt:lpstr>FZLanTingHeiS-DB-GB</vt:lpstr>
      <vt:lpstr>Kozuka Mincho Pr6N H</vt:lpstr>
      <vt:lpstr>Microsoft YaHei</vt:lpstr>
      <vt:lpstr>等线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课程目标</vt:lpstr>
      <vt:lpstr>PowerPoint 演示文稿</vt:lpstr>
      <vt:lpstr>PowerPoint 演示文稿</vt:lpstr>
      <vt:lpstr>滴滴Phoenix简介</vt:lpstr>
      <vt:lpstr>PowerPoint 演示文稿</vt:lpstr>
      <vt:lpstr>滴滴Phoenix优势</vt:lpstr>
      <vt:lpstr>滴滴Phoenix优势</vt:lpstr>
      <vt:lpstr>滴滴Phoenix优势</vt:lpstr>
      <vt:lpstr>滴滴Phoenix优势</vt:lpstr>
      <vt:lpstr>滴滴Phoenix简介</vt:lpstr>
      <vt:lpstr>PowerPoint 演示文稿</vt:lpstr>
      <vt:lpstr>Phoenix连接方式</vt:lpstr>
      <vt:lpstr>JDBC连接方式</vt:lpstr>
      <vt:lpstr>JDBC连接方式</vt:lpstr>
      <vt:lpstr>JDBC连接方式</vt:lpstr>
      <vt:lpstr>JDBC连接方式</vt:lpstr>
      <vt:lpstr>JDBC连接方式</vt:lpstr>
      <vt:lpstr>QueryServer访问方式</vt:lpstr>
      <vt:lpstr>Hive和Spark连接方式</vt:lpstr>
      <vt:lpstr>Spark连接方式</vt:lpstr>
      <vt:lpstr>PowerPoint 演示文稿</vt:lpstr>
      <vt:lpstr>Phoenix业务应用案例</vt:lpstr>
      <vt:lpstr>Phoenix业务应用案例</vt:lpstr>
      <vt:lpstr>Phoenix业务应用案例</vt:lpstr>
      <vt:lpstr>Phoenix业务应用案例</vt:lpstr>
      <vt:lpstr>Phoenix业务应用案例</vt:lpstr>
      <vt:lpstr>PowerPoint 演示文稿</vt:lpstr>
      <vt:lpstr>Phoenix互通离线数据方案</vt:lpstr>
      <vt:lpstr>Phoenix如何和离线Hive数据集成</vt:lpstr>
      <vt:lpstr>Phoenix如何和离线Hive数据集成</vt:lpstr>
      <vt:lpstr>Phoenix如何和离线Hive数据集成</vt:lpstr>
      <vt:lpstr>Phoenix如何和离线Hive数据集成</vt:lpstr>
      <vt:lpstr>Phoenix如何和离线Hive数据集成</vt:lpstr>
      <vt:lpstr>Phoenix如何和离线Hive数据集成</vt:lpstr>
      <vt:lpstr>Phoenix如何和离线Hive数据集成</vt:lpstr>
      <vt:lpstr>Phoenix如何和离线Hive数据集成</vt:lpstr>
      <vt:lpstr>Phoenix线下学习文档</vt:lpstr>
      <vt:lpstr>Phoenix钉钉群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411</cp:revision>
  <dcterms:created xsi:type="dcterms:W3CDTF">2016-07-07T02:55:26Z</dcterms:created>
  <dcterms:modified xsi:type="dcterms:W3CDTF">2017-10-11T06:15:17Z</dcterms:modified>
</cp:coreProperties>
</file>